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1" r:id="rId4"/>
    <p:sldId id="264" r:id="rId5"/>
    <p:sldId id="263" r:id="rId6"/>
    <p:sldId id="265" r:id="rId7"/>
    <p:sldId id="279" r:id="rId8"/>
    <p:sldId id="268" r:id="rId9"/>
    <p:sldId id="266" r:id="rId10"/>
    <p:sldId id="274" r:id="rId11"/>
    <p:sldId id="282" r:id="rId12"/>
    <p:sldId id="270" r:id="rId13"/>
    <p:sldId id="275" r:id="rId14"/>
    <p:sldId id="280" r:id="rId15"/>
    <p:sldId id="272" r:id="rId16"/>
    <p:sldId id="278" r:id="rId17"/>
    <p:sldId id="281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16865"/>
    <a:srgbClr val="FB6A5B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53" d="100"/>
          <a:sy n="53" d="100"/>
        </p:scale>
        <p:origin x="-90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ln>
              <a:noFill/>
            </a:ln>
          </c:spPr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Lbls>
            <c:dLbl>
              <c:idx val="3"/>
              <c:spPr>
                <a:solidFill>
                  <a:schemeClr val="accent2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sz="2400" b="1"/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Arkusz1!$A$2:$A$6</c:f>
              <c:strCache>
                <c:ptCount val="5"/>
                <c:pt idx="0">
                  <c:v>Ekoprojekt</c:v>
                </c:pt>
                <c:pt idx="1">
                  <c:v>klasa 5</c:v>
                </c:pt>
                <c:pt idx="2">
                  <c:v>klasa 4</c:v>
                </c:pt>
                <c:pt idx="3">
                  <c:v>klasa 3</c:v>
                </c:pt>
                <c:pt idx="4">
                  <c:v>pozaklasowe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8</c:v>
                </c:pt>
                <c:pt idx="1">
                  <c:v>72</c:v>
                </c:pt>
                <c:pt idx="2">
                  <c:v>60</c:v>
                </c:pt>
                <c:pt idx="3">
                  <c:v>91</c:v>
                </c:pt>
                <c:pt idx="4">
                  <c:v>416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01082208065793"/>
          <c:y val="0.10699526479916681"/>
          <c:w val="0.77145107118724909"/>
          <c:h val="0.79787491716960512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Kolumna2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Arkusz1!$A$2:$A$5</c:f>
              <c:strCache>
                <c:ptCount val="4"/>
                <c:pt idx="0">
                  <c:v>Kotły pozaklasowe</c:v>
                </c:pt>
                <c:pt idx="1">
                  <c:v>Kotły 3 i 4 klasy do wym.do końca 2027</c:v>
                </c:pt>
                <c:pt idx="2">
                  <c:v>Kotły kl. 5</c:v>
                </c:pt>
                <c:pt idx="3">
                  <c:v>kotły ekoprojekt 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0.64</c:v>
                </c:pt>
                <c:pt idx="1">
                  <c:v>0.23</c:v>
                </c:pt>
                <c:pt idx="2">
                  <c:v>0.11</c:v>
                </c:pt>
                <c:pt idx="3" formatCode="0.00%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accent2"/>
    </a:solidFill>
    <a:ln>
      <a:solidFill>
        <a:schemeClr val="accent1"/>
      </a:solidFill>
    </a:ln>
  </c:spPr>
  <c:txPr>
    <a:bodyPr/>
    <a:lstStyle/>
    <a:p>
      <a:pPr>
        <a:defRPr sz="2400"/>
      </a:pPr>
      <a:endParaRPr lang="pl-PL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292C76-24E7-47F8-ACE7-4500A5A8C491}" type="doc">
      <dgm:prSet loTypeId="urn:microsoft.com/office/officeart/2005/8/layout/cycle3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F7AA377B-A89A-413E-A93E-35FCAB50D07C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powoduje alergie,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choroby układu oddechowego,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choroby układu krążenia,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nowotwory płuc, gardła i krtani,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przedwczesna śmierć</a:t>
          </a:r>
        </a:p>
      </dgm:t>
    </dgm:pt>
    <dgm:pt modelId="{F440ED2F-EEAD-4458-A8F3-8304700FBA03}" type="parTrans" cxnId="{CBBEE7DC-7500-4196-8E52-5216738B1B6B}">
      <dgm:prSet/>
      <dgm:spPr/>
      <dgm:t>
        <a:bodyPr/>
        <a:lstStyle/>
        <a:p>
          <a:endParaRPr lang="pl-PL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F4B90F-3D71-447F-9207-BEB6D3843182}" type="sibTrans" cxnId="{CBBEE7DC-7500-4196-8E52-5216738B1B6B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endParaRPr lang="pl-PL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40522B-C4C9-4B82-917F-25AEA4B2B35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długotrwałe narażenie na oddziaływanie – </a:t>
          </a:r>
          <a:r>
            <a:rPr lang="pl-PL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krótsze życie Mazowszanina </a:t>
          </a:r>
          <a:br>
            <a:rPr lang="pl-PL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aż o 10 miesięcy</a:t>
          </a:r>
          <a:endParaRPr lang="pl-PL" sz="15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EE5BFA-A5DC-4546-8CFC-F0EA3E0CBF4C}" type="parTrans" cxnId="{AB69D62C-29AF-4E87-B446-0192423E646D}">
      <dgm:prSet/>
      <dgm:spPr/>
      <dgm:t>
        <a:bodyPr/>
        <a:lstStyle/>
        <a:p>
          <a:endParaRPr lang="pl-PL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5F8D0A-AC3D-46F4-A29A-FC79F839B863}" type="sibTrans" cxnId="{AB69D62C-29AF-4E87-B446-0192423E646D}">
      <dgm:prSet/>
      <dgm:spPr/>
      <dgm:t>
        <a:bodyPr/>
        <a:lstStyle/>
        <a:p>
          <a:endParaRPr lang="pl-PL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952A26-C7C7-4016-8028-60A54E0D63D2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szkodliwe oddziaływanie na roślinny, glebę i wodę (utrudniają fotosyntezę, zakwaszają wodę, powodują zanik składników odżywczych w glebie i obumieranie roślin)</a:t>
          </a:r>
        </a:p>
      </dgm:t>
    </dgm:pt>
    <dgm:pt modelId="{306667CE-E75C-4260-B80D-934ED19F218E}" type="parTrans" cxnId="{417C4A2E-EB14-4CE6-8DF2-F83F3FB6B975}">
      <dgm:prSet/>
      <dgm:spPr/>
      <dgm:t>
        <a:bodyPr/>
        <a:lstStyle/>
        <a:p>
          <a:endParaRPr lang="pl-PL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49623-A42D-4EBD-9656-85D58F8A55BA}" type="sibTrans" cxnId="{417C4A2E-EB14-4CE6-8DF2-F83F3FB6B975}">
      <dgm:prSet/>
      <dgm:spPr/>
      <dgm:t>
        <a:bodyPr/>
        <a:lstStyle/>
        <a:p>
          <a:endParaRPr lang="pl-PL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E03354-CB42-42B3-A471-EC429EC80A99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szczególnie niebezpieczny </a:t>
          </a:r>
          <a:b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jest pył PM2,5 - wnika </a:t>
          </a:r>
          <a:b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 pęcherzyków płucnych, </a:t>
          </a:r>
          <a:b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stamtąd do układu krążenia</a:t>
          </a:r>
        </a:p>
      </dgm:t>
    </dgm:pt>
    <dgm:pt modelId="{22C3C18C-972C-4909-AA0B-F8AB864115D2}" type="parTrans" cxnId="{95E0A268-99F9-46B3-BDAE-1FFED169D77D}">
      <dgm:prSet/>
      <dgm:spPr/>
      <dgm:t>
        <a:bodyPr/>
        <a:lstStyle/>
        <a:p>
          <a:endParaRPr lang="pl-PL"/>
        </a:p>
      </dgm:t>
    </dgm:pt>
    <dgm:pt modelId="{A9E7A60D-EA3F-4BFD-925D-27134589304D}" type="sibTrans" cxnId="{95E0A268-99F9-46B3-BDAE-1FFED169D77D}">
      <dgm:prSet/>
      <dgm:spPr/>
      <dgm:t>
        <a:bodyPr/>
        <a:lstStyle/>
        <a:p>
          <a:endParaRPr lang="pl-PL"/>
        </a:p>
      </dgm:t>
    </dgm:pt>
    <dgm:pt modelId="{9A814AA3-A283-44E5-9292-D22711B6350F}" type="pres">
      <dgm:prSet presAssocID="{BB292C76-24E7-47F8-ACE7-4500A5A8C4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BA0793F-2B7C-4708-A7A8-89C7E21E3F58}" type="pres">
      <dgm:prSet presAssocID="{BB292C76-24E7-47F8-ACE7-4500A5A8C491}" presName="cycle" presStyleCnt="0"/>
      <dgm:spPr/>
    </dgm:pt>
    <dgm:pt modelId="{05613EFC-A1B8-40D3-A133-018944C435FB}" type="pres">
      <dgm:prSet presAssocID="{F7AA377B-A89A-413E-A93E-35FCAB50D07C}" presName="nodeFirstNode" presStyleLbl="node1" presStyleIdx="0" presStyleCnt="4" custScaleX="8205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2B410BB-4E0F-4165-B584-D3274A0A209F}" type="pres">
      <dgm:prSet presAssocID="{F3F4B90F-3D71-447F-9207-BEB6D3843182}" presName="sibTransFirstNode" presStyleLbl="bgShp" presStyleIdx="0" presStyleCnt="1"/>
      <dgm:spPr/>
      <dgm:t>
        <a:bodyPr/>
        <a:lstStyle/>
        <a:p>
          <a:endParaRPr lang="pl-PL"/>
        </a:p>
      </dgm:t>
    </dgm:pt>
    <dgm:pt modelId="{77D0A1E1-BA2B-43DF-AAAC-D1B143A0DEF7}" type="pres">
      <dgm:prSet presAssocID="{CC40522B-C4C9-4B82-917F-25AEA4B2B356}" presName="nodeFollowingNodes" presStyleLbl="node1" presStyleIdx="1" presStyleCnt="4" custScaleX="74735" custScaleY="89090" custRadScaleRad="16569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9DA0473-3380-4F59-8DE1-868423785692}" type="pres">
      <dgm:prSet presAssocID="{07E03354-CB42-42B3-A471-EC429EC80A99}" presName="nodeFollowingNodes" presStyleLbl="node1" presStyleIdx="2" presStyleCnt="4" custScaleX="79112" custScaleY="89090" custRadScaleRad="185619" custRadScaleInc="-42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B73D96-0F37-480E-8E1D-666AD91426F4}" type="pres">
      <dgm:prSet presAssocID="{57952A26-C7C7-4016-8028-60A54E0D63D2}" presName="nodeFollowingNodes" presStyleLbl="node1" presStyleIdx="3" presStyleCnt="4" custScaleX="77210" custScaleY="105894" custRadScaleRad="171845" custRadScaleInc="68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DCF7806-B189-40AA-AB16-F0261D80AFBD}" type="presOf" srcId="{CC40522B-C4C9-4B82-917F-25AEA4B2B356}" destId="{77D0A1E1-BA2B-43DF-AAAC-D1B143A0DEF7}" srcOrd="0" destOrd="0" presId="urn:microsoft.com/office/officeart/2005/8/layout/cycle3"/>
    <dgm:cxn modelId="{AB69D62C-29AF-4E87-B446-0192423E646D}" srcId="{BB292C76-24E7-47F8-ACE7-4500A5A8C491}" destId="{CC40522B-C4C9-4B82-917F-25AEA4B2B356}" srcOrd="1" destOrd="0" parTransId="{B3EE5BFA-A5DC-4546-8CFC-F0EA3E0CBF4C}" sibTransId="{EC5F8D0A-AC3D-46F4-A29A-FC79F839B863}"/>
    <dgm:cxn modelId="{8920BA1F-A361-4914-B281-3C7A2FC9D732}" type="presOf" srcId="{F3F4B90F-3D71-447F-9207-BEB6D3843182}" destId="{62B410BB-4E0F-4165-B584-D3274A0A209F}" srcOrd="0" destOrd="0" presId="urn:microsoft.com/office/officeart/2005/8/layout/cycle3"/>
    <dgm:cxn modelId="{369C01F7-4AAB-4D77-9C87-A7A1C3054D5E}" type="presOf" srcId="{57952A26-C7C7-4016-8028-60A54E0D63D2}" destId="{F2B73D96-0F37-480E-8E1D-666AD91426F4}" srcOrd="0" destOrd="0" presId="urn:microsoft.com/office/officeart/2005/8/layout/cycle3"/>
    <dgm:cxn modelId="{295999FD-BAA4-47A5-B3D7-F848CA224962}" type="presOf" srcId="{07E03354-CB42-42B3-A471-EC429EC80A99}" destId="{B9DA0473-3380-4F59-8DE1-868423785692}" srcOrd="0" destOrd="0" presId="urn:microsoft.com/office/officeart/2005/8/layout/cycle3"/>
    <dgm:cxn modelId="{95E0A268-99F9-46B3-BDAE-1FFED169D77D}" srcId="{BB292C76-24E7-47F8-ACE7-4500A5A8C491}" destId="{07E03354-CB42-42B3-A471-EC429EC80A99}" srcOrd="2" destOrd="0" parTransId="{22C3C18C-972C-4909-AA0B-F8AB864115D2}" sibTransId="{A9E7A60D-EA3F-4BFD-925D-27134589304D}"/>
    <dgm:cxn modelId="{417C4A2E-EB14-4CE6-8DF2-F83F3FB6B975}" srcId="{BB292C76-24E7-47F8-ACE7-4500A5A8C491}" destId="{57952A26-C7C7-4016-8028-60A54E0D63D2}" srcOrd="3" destOrd="0" parTransId="{306667CE-E75C-4260-B80D-934ED19F218E}" sibTransId="{B5849623-A42D-4EBD-9656-85D58F8A55BA}"/>
    <dgm:cxn modelId="{CBBEE7DC-7500-4196-8E52-5216738B1B6B}" srcId="{BB292C76-24E7-47F8-ACE7-4500A5A8C491}" destId="{F7AA377B-A89A-413E-A93E-35FCAB50D07C}" srcOrd="0" destOrd="0" parTransId="{F440ED2F-EEAD-4458-A8F3-8304700FBA03}" sibTransId="{F3F4B90F-3D71-447F-9207-BEB6D3843182}"/>
    <dgm:cxn modelId="{4E3D9D7D-5C77-45B2-B548-3ACEB448F18F}" type="presOf" srcId="{BB292C76-24E7-47F8-ACE7-4500A5A8C491}" destId="{9A814AA3-A283-44E5-9292-D22711B6350F}" srcOrd="0" destOrd="0" presId="urn:microsoft.com/office/officeart/2005/8/layout/cycle3"/>
    <dgm:cxn modelId="{2EFDA2CC-B10A-463B-9DFC-02DE2CDEB508}" type="presOf" srcId="{F7AA377B-A89A-413E-A93E-35FCAB50D07C}" destId="{05613EFC-A1B8-40D3-A133-018944C435FB}" srcOrd="0" destOrd="0" presId="urn:microsoft.com/office/officeart/2005/8/layout/cycle3"/>
    <dgm:cxn modelId="{C5B0727D-88D2-4ED5-8FFB-93CF5B61588C}" type="presParOf" srcId="{9A814AA3-A283-44E5-9292-D22711B6350F}" destId="{EBA0793F-2B7C-4708-A7A8-89C7E21E3F58}" srcOrd="0" destOrd="0" presId="urn:microsoft.com/office/officeart/2005/8/layout/cycle3"/>
    <dgm:cxn modelId="{63A7280A-70B7-4B41-BAB5-450FDC15AEE4}" type="presParOf" srcId="{EBA0793F-2B7C-4708-A7A8-89C7E21E3F58}" destId="{05613EFC-A1B8-40D3-A133-018944C435FB}" srcOrd="0" destOrd="0" presId="urn:microsoft.com/office/officeart/2005/8/layout/cycle3"/>
    <dgm:cxn modelId="{75CA2AE4-3F2A-4601-BAE8-0A61E1D4E564}" type="presParOf" srcId="{EBA0793F-2B7C-4708-A7A8-89C7E21E3F58}" destId="{62B410BB-4E0F-4165-B584-D3274A0A209F}" srcOrd="1" destOrd="0" presId="urn:microsoft.com/office/officeart/2005/8/layout/cycle3"/>
    <dgm:cxn modelId="{DC2E2381-D350-4240-B9EB-91E1361D9870}" type="presParOf" srcId="{EBA0793F-2B7C-4708-A7A8-89C7E21E3F58}" destId="{77D0A1E1-BA2B-43DF-AAAC-D1B143A0DEF7}" srcOrd="2" destOrd="0" presId="urn:microsoft.com/office/officeart/2005/8/layout/cycle3"/>
    <dgm:cxn modelId="{C76BD3CD-91DF-41E5-B8E7-C7686514F972}" type="presParOf" srcId="{EBA0793F-2B7C-4708-A7A8-89C7E21E3F58}" destId="{B9DA0473-3380-4F59-8DE1-868423785692}" srcOrd="3" destOrd="0" presId="urn:microsoft.com/office/officeart/2005/8/layout/cycle3"/>
    <dgm:cxn modelId="{6CAB0938-F2AC-4A7C-B837-3270AB29D7AA}" type="presParOf" srcId="{EBA0793F-2B7C-4708-A7A8-89C7E21E3F58}" destId="{F2B73D96-0F37-480E-8E1D-666AD91426F4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9251A5-4F07-41A6-BA0C-C65733274955}" type="doc">
      <dgm:prSet loTypeId="urn:microsoft.com/office/officeart/2005/8/layout/cycle3" loCatId="cycle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l-PL"/>
        </a:p>
      </dgm:t>
    </dgm:pt>
    <dgm:pt modelId="{39131AC5-18D9-4C83-9D9A-BFB63106549B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przy krótkim narażeniu działają drażniąco na spojówki oraz śluzówki nosa i gardła</a:t>
          </a:r>
        </a:p>
      </dgm:t>
    </dgm:pt>
    <dgm:pt modelId="{F6F2C8DC-5A24-4BF4-B9CB-1807D7FC243E}" type="parTrans" cxnId="{BBF43C32-71BD-45F1-A147-5EA85AC3992E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6E5A83-1542-46DD-B37F-7289AAB1A9E8}" type="sibTrans" cxnId="{BBF43C32-71BD-45F1-A147-5EA85AC3992E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60FBFA-4E88-4CD2-91E0-90D56A59D237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podrażniają układ oddechowy, wywołują duszności, kłucie w klatce piersiowej, skrócenie oddechu i zwiększenie podatności na infekcje dróg oddechowych</a:t>
          </a:r>
        </a:p>
      </dgm:t>
    </dgm:pt>
    <dgm:pt modelId="{8BBEF2CB-E179-4B03-88B4-87D97341D462}" type="parTrans" cxnId="{C41AA36E-18E2-4330-9E68-1AC215418942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7879BB-E894-4BD0-9085-BC32E98AC4D1}" type="sibTrans" cxnId="{C41AA36E-18E2-4330-9E68-1AC215418942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B5E5BD-22A8-42E0-B56D-A3ADF906F13C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skutki długotrwałej ekspozycji na nadmierne stężenie to astma oskrzelowa, przewlekła obturacyjna choroba płuc, choroby układu sercowo-naczyniowego, nowotwory, </a:t>
          </a:r>
          <a:b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 szczególności płuc i piersi</a:t>
          </a:r>
        </a:p>
      </dgm:t>
    </dgm:pt>
    <dgm:pt modelId="{FA6D2449-BF0E-49A6-B76E-C15EBCECE97A}" type="parTrans" cxnId="{B7BCD95D-E881-4D2E-A58D-BEA3C38A8E00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2258F5-8032-436C-8C8F-8E6C2F8EB246}" type="sibTrans" cxnId="{B7BCD95D-E881-4D2E-A58D-BEA3C38A8E00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09CD92-52B1-40A7-9A6A-9F1194CA4333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 Polsce liczba zgonów przypisywanych długotrwałej ekspozycji wynosi </a:t>
          </a:r>
          <a:b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ok. 1,6 tys. rocznie</a:t>
          </a:r>
        </a:p>
      </dgm:t>
    </dgm:pt>
    <dgm:pt modelId="{444A432B-30B9-4552-867F-1EF807F79E9A}" type="parTrans" cxnId="{BE891650-1B96-4E34-80D6-AB1E88D6A514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B21DDA-6731-4AE0-A313-97EB0DD39664}" type="sibTrans" cxnId="{BE891650-1B96-4E34-80D6-AB1E88D6A514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0F2C67-A153-4C7E-82A4-70CA779586C7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są prekursorami powstających w glebie związków rakotwórczych i mutagennych, które mogą przenikać do żywności</a:t>
          </a:r>
        </a:p>
      </dgm:t>
    </dgm:pt>
    <dgm:pt modelId="{DF084C0F-4171-4354-A5FC-0CA2C0BCC30A}" type="parTrans" cxnId="{F663E508-A556-4C36-9482-C240DBF84480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D22BF5-B489-4295-ADBB-A0893956E743}" type="sibTrans" cxnId="{F663E508-A556-4C36-9482-C240DBF84480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A57003-13AA-4C69-822D-460FF7AB5BDA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biorą udział w tworzeniu kwaśnych deszczy i ich niszczącym działaniu</a:t>
          </a:r>
        </a:p>
      </dgm:t>
    </dgm:pt>
    <dgm:pt modelId="{7F66923E-719D-47BD-9148-91D7B826DC6C}" type="parTrans" cxnId="{AD3DE60F-05C4-4D62-BA85-851110CFD4BF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91825B-698B-4E6F-AD8F-E618A76BA3A8}" type="sibTrans" cxnId="{AD3DE60F-05C4-4D62-BA85-851110CFD4BF}">
      <dgm:prSet/>
      <dgm:spPr/>
      <dgm:t>
        <a:bodyPr/>
        <a:lstStyle/>
        <a:p>
          <a:endParaRPr lang="pl-PL" sz="16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DCEB28-60C3-4388-837C-DEF341592957}" type="pres">
      <dgm:prSet presAssocID="{839251A5-4F07-41A6-BA0C-C65733274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8432F12-8F37-4E5F-A476-AB19D1695A0C}" type="pres">
      <dgm:prSet presAssocID="{839251A5-4F07-41A6-BA0C-C65733274955}" presName="cycle" presStyleCnt="0"/>
      <dgm:spPr/>
    </dgm:pt>
    <dgm:pt modelId="{7857799B-6E24-4485-8B18-704505F7A276}" type="pres">
      <dgm:prSet presAssocID="{39131AC5-18D9-4C83-9D9A-BFB63106549B}" presName="nodeFirstNode" presStyleLbl="node1" presStyleIdx="0" presStyleCnt="6" custScaleX="140894" custScaleY="11339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29E66B-ED98-462D-854E-3FB7A1B326D8}" type="pres">
      <dgm:prSet presAssocID="{CD6E5A83-1542-46DD-B37F-7289AAB1A9E8}" presName="sibTransFirstNode" presStyleLbl="bgShp" presStyleIdx="0" presStyleCnt="1"/>
      <dgm:spPr/>
      <dgm:t>
        <a:bodyPr/>
        <a:lstStyle/>
        <a:p>
          <a:endParaRPr lang="pl-PL"/>
        </a:p>
      </dgm:t>
    </dgm:pt>
    <dgm:pt modelId="{E1B7BA35-7AB1-403D-84AF-98812F324068}" type="pres">
      <dgm:prSet presAssocID="{C260FBFA-4E88-4CD2-91E0-90D56A59D237}" presName="nodeFollowingNodes" presStyleLbl="node1" presStyleIdx="1" presStyleCnt="6" custScaleX="151152" custScaleY="190624" custRadScaleRad="170444" custRadScaleInc="1234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E99926A-384B-4FAD-8CDE-F6C0E37D3AE6}" type="pres">
      <dgm:prSet presAssocID="{8DB5E5BD-22A8-42E0-B56D-A3ADF906F13C}" presName="nodeFollowingNodes" presStyleLbl="node1" presStyleIdx="2" presStyleCnt="6" custAng="0" custScaleX="151152" custScaleY="243452" custRadScaleRad="162110" custRadScaleInc="-1531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2333EB9-236B-4EFB-9DF5-1E6BFA142C98}" type="pres">
      <dgm:prSet presAssocID="{1209CD92-52B1-40A7-9A6A-9F1194CA4333}" presName="nodeFollowingNodes" presStyleLbl="node1" presStyleIdx="3" presStyleCnt="6" custScaleX="140894" custScaleY="113395" custRadScaleRad="89514" custRadScaleInc="640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2324EF-C595-4D77-81D5-6247CF7BC894}" type="pres">
      <dgm:prSet presAssocID="{7A0F2C67-A153-4C7E-82A4-70CA779586C7}" presName="nodeFollowingNodes" presStyleLbl="node1" presStyleIdx="4" presStyleCnt="6" custScaleX="151152" custScaleY="113395" custRadScaleRad="162562" custRadScaleInc="3359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6F87C9-1FBD-4FF2-AD0C-8A37A42FEEBB}" type="pres">
      <dgm:prSet presAssocID="{1AA57003-13AA-4C69-822D-460FF7AB5BDA}" presName="nodeFollowingNodes" presStyleLbl="node1" presStyleIdx="5" presStyleCnt="6" custScaleX="151152" custScaleY="113395" custRadScaleRad="164600" custRadScaleInc="-2890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D3DE60F-05C4-4D62-BA85-851110CFD4BF}" srcId="{839251A5-4F07-41A6-BA0C-C65733274955}" destId="{1AA57003-13AA-4C69-822D-460FF7AB5BDA}" srcOrd="5" destOrd="0" parTransId="{7F66923E-719D-47BD-9148-91D7B826DC6C}" sibTransId="{B391825B-698B-4E6F-AD8F-E618A76BA3A8}"/>
    <dgm:cxn modelId="{017FE0AB-5FDE-450F-A8BE-F129A3CD8EF4}" type="presOf" srcId="{7A0F2C67-A153-4C7E-82A4-70CA779586C7}" destId="{872324EF-C595-4D77-81D5-6247CF7BC894}" srcOrd="0" destOrd="0" presId="urn:microsoft.com/office/officeart/2005/8/layout/cycle3"/>
    <dgm:cxn modelId="{BE891650-1B96-4E34-80D6-AB1E88D6A514}" srcId="{839251A5-4F07-41A6-BA0C-C65733274955}" destId="{1209CD92-52B1-40A7-9A6A-9F1194CA4333}" srcOrd="3" destOrd="0" parTransId="{444A432B-30B9-4552-867F-1EF807F79E9A}" sibTransId="{0DB21DDA-6731-4AE0-A313-97EB0DD39664}"/>
    <dgm:cxn modelId="{C9BC9607-26CD-44C0-AB64-0A7D08E72A86}" type="presOf" srcId="{839251A5-4F07-41A6-BA0C-C65733274955}" destId="{1CDCEB28-60C3-4388-837C-DEF341592957}" srcOrd="0" destOrd="0" presId="urn:microsoft.com/office/officeart/2005/8/layout/cycle3"/>
    <dgm:cxn modelId="{BBF43C32-71BD-45F1-A147-5EA85AC3992E}" srcId="{839251A5-4F07-41A6-BA0C-C65733274955}" destId="{39131AC5-18D9-4C83-9D9A-BFB63106549B}" srcOrd="0" destOrd="0" parTransId="{F6F2C8DC-5A24-4BF4-B9CB-1807D7FC243E}" sibTransId="{CD6E5A83-1542-46DD-B37F-7289AAB1A9E8}"/>
    <dgm:cxn modelId="{FA7FA925-187E-4007-8E6E-AEBFAF52E70C}" type="presOf" srcId="{39131AC5-18D9-4C83-9D9A-BFB63106549B}" destId="{7857799B-6E24-4485-8B18-704505F7A276}" srcOrd="0" destOrd="0" presId="urn:microsoft.com/office/officeart/2005/8/layout/cycle3"/>
    <dgm:cxn modelId="{922391D6-DCD4-4580-9312-B22F2213FADC}" type="presOf" srcId="{1209CD92-52B1-40A7-9A6A-9F1194CA4333}" destId="{62333EB9-236B-4EFB-9DF5-1E6BFA142C98}" srcOrd="0" destOrd="0" presId="urn:microsoft.com/office/officeart/2005/8/layout/cycle3"/>
    <dgm:cxn modelId="{8065837F-75D8-49DE-B6C4-2647C462C7A8}" type="presOf" srcId="{1AA57003-13AA-4C69-822D-460FF7AB5BDA}" destId="{EE6F87C9-1FBD-4FF2-AD0C-8A37A42FEEBB}" srcOrd="0" destOrd="0" presId="urn:microsoft.com/office/officeart/2005/8/layout/cycle3"/>
    <dgm:cxn modelId="{7C434FAC-86C5-4BF9-8729-BE30B48BF473}" type="presOf" srcId="{CD6E5A83-1542-46DD-B37F-7289AAB1A9E8}" destId="{EC29E66B-ED98-462D-854E-3FB7A1B326D8}" srcOrd="0" destOrd="0" presId="urn:microsoft.com/office/officeart/2005/8/layout/cycle3"/>
    <dgm:cxn modelId="{B7BCD95D-E881-4D2E-A58D-BEA3C38A8E00}" srcId="{839251A5-4F07-41A6-BA0C-C65733274955}" destId="{8DB5E5BD-22A8-42E0-B56D-A3ADF906F13C}" srcOrd="2" destOrd="0" parTransId="{FA6D2449-BF0E-49A6-B76E-C15EBCECE97A}" sibTransId="{422258F5-8032-436C-8C8F-8E6C2F8EB246}"/>
    <dgm:cxn modelId="{F42F251A-9EDD-45E1-9ED3-167689AA8DAF}" type="presOf" srcId="{C260FBFA-4E88-4CD2-91E0-90D56A59D237}" destId="{E1B7BA35-7AB1-403D-84AF-98812F324068}" srcOrd="0" destOrd="0" presId="urn:microsoft.com/office/officeart/2005/8/layout/cycle3"/>
    <dgm:cxn modelId="{52E58250-06E4-4CF0-8157-1ED4C6498E86}" type="presOf" srcId="{8DB5E5BD-22A8-42E0-B56D-A3ADF906F13C}" destId="{DE99926A-384B-4FAD-8CDE-F6C0E37D3AE6}" srcOrd="0" destOrd="0" presId="urn:microsoft.com/office/officeart/2005/8/layout/cycle3"/>
    <dgm:cxn modelId="{C41AA36E-18E2-4330-9E68-1AC215418942}" srcId="{839251A5-4F07-41A6-BA0C-C65733274955}" destId="{C260FBFA-4E88-4CD2-91E0-90D56A59D237}" srcOrd="1" destOrd="0" parTransId="{8BBEF2CB-E179-4B03-88B4-87D97341D462}" sibTransId="{1E7879BB-E894-4BD0-9085-BC32E98AC4D1}"/>
    <dgm:cxn modelId="{F663E508-A556-4C36-9482-C240DBF84480}" srcId="{839251A5-4F07-41A6-BA0C-C65733274955}" destId="{7A0F2C67-A153-4C7E-82A4-70CA779586C7}" srcOrd="4" destOrd="0" parTransId="{DF084C0F-4171-4354-A5FC-0CA2C0BCC30A}" sibTransId="{03D22BF5-B489-4295-ADBB-A0893956E743}"/>
    <dgm:cxn modelId="{E8DB917E-721E-4732-BB0D-30581785B38D}" type="presParOf" srcId="{1CDCEB28-60C3-4388-837C-DEF341592957}" destId="{18432F12-8F37-4E5F-A476-AB19D1695A0C}" srcOrd="0" destOrd="0" presId="urn:microsoft.com/office/officeart/2005/8/layout/cycle3"/>
    <dgm:cxn modelId="{545EC96E-0C27-43EA-8113-78411883D23E}" type="presParOf" srcId="{18432F12-8F37-4E5F-A476-AB19D1695A0C}" destId="{7857799B-6E24-4485-8B18-704505F7A276}" srcOrd="0" destOrd="0" presId="urn:microsoft.com/office/officeart/2005/8/layout/cycle3"/>
    <dgm:cxn modelId="{29627529-9C35-44EF-9944-691ADA1ABCC8}" type="presParOf" srcId="{18432F12-8F37-4E5F-A476-AB19D1695A0C}" destId="{EC29E66B-ED98-462D-854E-3FB7A1B326D8}" srcOrd="1" destOrd="0" presId="urn:microsoft.com/office/officeart/2005/8/layout/cycle3"/>
    <dgm:cxn modelId="{729E05BE-4046-4183-9D0F-D8205E48C533}" type="presParOf" srcId="{18432F12-8F37-4E5F-A476-AB19D1695A0C}" destId="{E1B7BA35-7AB1-403D-84AF-98812F324068}" srcOrd="2" destOrd="0" presId="urn:microsoft.com/office/officeart/2005/8/layout/cycle3"/>
    <dgm:cxn modelId="{8E9B2C03-C16C-4449-BCF2-9F9A4922D39D}" type="presParOf" srcId="{18432F12-8F37-4E5F-A476-AB19D1695A0C}" destId="{DE99926A-384B-4FAD-8CDE-F6C0E37D3AE6}" srcOrd="3" destOrd="0" presId="urn:microsoft.com/office/officeart/2005/8/layout/cycle3"/>
    <dgm:cxn modelId="{AFB4779E-0BAD-4413-B62E-E2B8F62F6176}" type="presParOf" srcId="{18432F12-8F37-4E5F-A476-AB19D1695A0C}" destId="{62333EB9-236B-4EFB-9DF5-1E6BFA142C98}" srcOrd="4" destOrd="0" presId="urn:microsoft.com/office/officeart/2005/8/layout/cycle3"/>
    <dgm:cxn modelId="{F7442218-83C8-4092-9D63-0398E34D2CF2}" type="presParOf" srcId="{18432F12-8F37-4E5F-A476-AB19D1695A0C}" destId="{872324EF-C595-4D77-81D5-6247CF7BC894}" srcOrd="5" destOrd="0" presId="urn:microsoft.com/office/officeart/2005/8/layout/cycle3"/>
    <dgm:cxn modelId="{50473B01-4F7B-4CDE-83EA-441DF4663CB0}" type="presParOf" srcId="{18432F12-8F37-4E5F-A476-AB19D1695A0C}" destId="{EE6F87C9-1FBD-4FF2-AD0C-8A37A42FEEBB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6226F3-18A5-4A07-ABC3-97419FD37D6E}" type="doc">
      <dgm:prSet loTypeId="urn:microsoft.com/office/officeart/2005/8/layout/cycle3" loCatId="cycle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pl-PL"/>
        </a:p>
      </dgm:t>
    </dgm:pt>
    <dgm:pt modelId="{83085F0F-31DD-4938-AC55-C9B58B6FA83D}">
      <dgm:prSet phldrT="[Tekst]" custT="1"/>
      <dgm:spPr>
        <a:solidFill>
          <a:srgbClr val="CC3300"/>
        </a:solidFill>
      </dgm:spPr>
      <dgm:t>
        <a:bodyPr/>
        <a:lstStyle/>
        <a:p>
          <a:pPr>
            <a:lnSpc>
              <a:spcPct val="100000"/>
            </a:lnSpc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wykazuje zdolność do kumulacji w organizmie</a:t>
          </a:r>
        </a:p>
      </dgm:t>
    </dgm:pt>
    <dgm:pt modelId="{C2EE0702-B494-4B10-B42E-B6CE10A43E82}" type="parTrans" cxnId="{0F259972-6FBD-42DB-825A-B445A5C17BA9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F9DC76-97AE-479C-A90C-2DE9DF7B7847}" type="sibTrans" cxnId="{0F259972-6FBD-42DB-825A-B445A5C17BA9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D98066-A7B4-4207-8486-2F8B490D322D}">
      <dgm:prSet custT="1"/>
      <dgm:spPr>
        <a:solidFill>
          <a:srgbClr val="FF6600"/>
        </a:solidFill>
      </dgm:spPr>
      <dgm:t>
        <a:bodyPr/>
        <a:lstStyle/>
        <a:p>
          <a:pPr>
            <a:lnSpc>
              <a:spcPct val="100000"/>
            </a:lnSpc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reaguje z DNA, działa silnie kancerogennie – typowy </a:t>
          </a:r>
          <a:r>
            <a:rPr lang="pl-P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cichy zabójca - </a:t>
          </a: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przeciętny okres między pierwszym kontaktem, </a:t>
          </a:r>
          <a:b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powstaniem zmian nowotworowych wynosi </a:t>
          </a:r>
          <a:b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ok. </a:t>
          </a:r>
          <a:r>
            <a:rPr lang="pl-P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 lat.</a:t>
          </a:r>
        </a:p>
      </dgm:t>
    </dgm:pt>
    <dgm:pt modelId="{9771DB58-405D-4E56-A321-EF5E74AC3E15}" type="parTrans" cxnId="{66835B47-8ADB-4F3D-8602-94649065A752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968473-4DCA-4D23-99CD-C160891E039A}" type="sibTrans" cxnId="{66835B47-8ADB-4F3D-8602-94649065A752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2AA4A4-EF1E-42D2-AD25-2981C618853A}">
      <dgm:prSet custT="1"/>
      <dgm:spPr>
        <a:solidFill>
          <a:srgbClr val="FF3300"/>
        </a:solidFill>
      </dgm:spPr>
      <dgm:t>
        <a:bodyPr/>
        <a:lstStyle/>
        <a:p>
          <a:pPr>
            <a:lnSpc>
              <a:spcPct val="100000"/>
            </a:lnSpc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powoduje uszkodzenie nadnerczy, </a:t>
          </a:r>
          <a:b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układu chłonnego, krwiotwórczego </a:t>
          </a:r>
          <a:b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oddechowego.</a:t>
          </a:r>
        </a:p>
      </dgm:t>
    </dgm:pt>
    <dgm:pt modelId="{B91B6D91-F028-4A17-8EE0-6398D5C6B246}" type="parTrans" cxnId="{9E4937FD-E415-49EE-82E7-B5DC6376E323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715659-D94D-4786-B987-6325D479585A}" type="sibTrans" cxnId="{9E4937FD-E415-49EE-82E7-B5DC6376E323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B9D602-3C21-4445-B8BA-CBD1B77032B6}">
      <dgm:prSet custT="1"/>
      <dgm:spPr>
        <a:solidFill>
          <a:srgbClr val="CC3300"/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buClr>
              <a:srgbClr val="FF0000"/>
            </a:buClr>
            <a:buFont typeface="Symbol" panose="05050102010706020507" pitchFamily="18" charset="2"/>
            <a:buNone/>
          </a:pP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długotrwałe narażenie na oddziaływanie – </a:t>
          </a:r>
          <a:r>
            <a:rPr lang="pl-P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krótsze życie Mazowszanina</a:t>
          </a:r>
          <a:br>
            <a:rPr lang="pl-P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aż o 8,5 miesiąca</a:t>
          </a:r>
        </a:p>
      </dgm:t>
    </dgm:pt>
    <dgm:pt modelId="{C8D37C3C-77EC-4A04-A378-A8F04065ACC9}" type="parTrans" cxnId="{1A206A9E-AA48-44D8-BA18-2212B7892B15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C6D7AA-D4EC-4860-8A3B-A14043CE9C51}" type="sibTrans" cxnId="{1A206A9E-AA48-44D8-BA18-2212B7892B15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6FDE36-0782-419B-9183-6B7212CDB0A5}">
      <dgm:prSet custT="1"/>
      <dgm:spPr>
        <a:solidFill>
          <a:srgbClr val="FB6A5B"/>
        </a:solidFill>
      </dgm:spPr>
      <dgm:t>
        <a:bodyPr/>
        <a:lstStyle/>
        <a:p>
          <a:pPr>
            <a:lnSpc>
              <a:spcPct val="100000"/>
            </a:lnSpc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oddziałuje szkodliwie na roślinność, glebę i wodę </a:t>
          </a:r>
        </a:p>
      </dgm:t>
    </dgm:pt>
    <dgm:pt modelId="{C2B1D1BC-F1C7-4D79-A2D6-F7A887C6B7E7}" type="parTrans" cxnId="{61C88DB3-0F0A-485F-81BF-DC2E95B8FE35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EBDD31-5B0B-4E8E-93DC-EEF3D0B7F029}" type="sibTrans" cxnId="{61C88DB3-0F0A-485F-81BF-DC2E95B8FE35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78EE90-6DF5-412E-A9F5-957805A87C55}">
      <dgm:prSet custT="1"/>
      <dgm:spPr>
        <a:solidFill>
          <a:srgbClr val="F16865"/>
        </a:solidFill>
      </dgm:spPr>
      <dgm:t>
        <a:bodyPr/>
        <a:lstStyle/>
        <a:p>
          <a:pPr>
            <a:lnSpc>
              <a:spcPct val="100000"/>
            </a:lnSpc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nośnikiem </a:t>
          </a:r>
          <a:r>
            <a:rPr lang="pl-PL" sz="16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benzo</a:t>
          </a: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(a)</a:t>
          </a:r>
          <a:r>
            <a:rPr lang="pl-PL" sz="16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pirenu</a:t>
          </a: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b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 powietrzu jest </a:t>
          </a:r>
          <a:b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pył zawieszony</a:t>
          </a:r>
        </a:p>
      </dgm:t>
    </dgm:pt>
    <dgm:pt modelId="{EF3BF3F3-87C3-4C81-AF64-6384EA845233}" type="parTrans" cxnId="{ADAD248C-3007-4732-91FA-F9DE87F747C8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AA1630-C4F5-40B2-AA1C-420F3200BA4A}" type="sibTrans" cxnId="{ADAD248C-3007-4732-91FA-F9DE87F747C8}">
      <dgm:prSet/>
      <dgm:spPr/>
      <dgm:t>
        <a:bodyPr/>
        <a:lstStyle/>
        <a:p>
          <a:pPr>
            <a:lnSpc>
              <a:spcPct val="100000"/>
            </a:lnSpc>
          </a:pPr>
          <a:endParaRPr lang="pl-PL" sz="1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F4204B-2502-4607-9BCB-B828A811AA7A}" type="pres">
      <dgm:prSet presAssocID="{846226F3-18A5-4A07-ABC3-97419FD37D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1F493CC-4EC5-4C86-814A-51707F60E571}" type="pres">
      <dgm:prSet presAssocID="{846226F3-18A5-4A07-ABC3-97419FD37D6E}" presName="cycle" presStyleCnt="0"/>
      <dgm:spPr/>
    </dgm:pt>
    <dgm:pt modelId="{917402EB-78DC-4CF9-BF68-93BF185B85A0}" type="pres">
      <dgm:prSet presAssocID="{83085F0F-31DD-4938-AC55-C9B58B6FA83D}" presName="nodeFirstNode" presStyleLbl="node1" presStyleIdx="0" presStyleCnt="6" custScaleX="124020" custScaleY="109085" custRadScaleRad="94532" custRadScaleInc="65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91D572B-5922-4A67-9EAE-06559D78394A}" type="pres">
      <dgm:prSet presAssocID="{CEF9DC76-97AE-479C-A90C-2DE9DF7B7847}" presName="sibTransFirstNode" presStyleLbl="bgShp" presStyleIdx="0" presStyleCnt="1"/>
      <dgm:spPr/>
      <dgm:t>
        <a:bodyPr/>
        <a:lstStyle/>
        <a:p>
          <a:endParaRPr lang="pl-PL"/>
        </a:p>
      </dgm:t>
    </dgm:pt>
    <dgm:pt modelId="{13515AF8-B6E2-4DEA-877D-25BF4FF4BAE5}" type="pres">
      <dgm:prSet presAssocID="{42D98066-A7B4-4207-8486-2F8B490D322D}" presName="nodeFollowingNodes" presStyleLbl="node1" presStyleIdx="1" presStyleCnt="6" custScaleX="128205" custScaleY="175757" custRadScaleRad="152682" custRadScaleInc="289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086174-31A1-4C67-885B-DE11FCA0658E}" type="pres">
      <dgm:prSet presAssocID="{442AA4A4-EF1E-42D2-AD25-2981C618853A}" presName="nodeFollowingNodes" presStyleLbl="node1" presStyleIdx="2" presStyleCnt="6" custScaleX="124020" custScaleY="124684" custRadScaleRad="154864" custRadScaleInc="-2445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096411-3D56-4DA1-BBFF-170BB5EBDDC9}" type="pres">
      <dgm:prSet presAssocID="{71B9D602-3C21-4445-B8BA-CBD1B77032B6}" presName="nodeFollowingNodes" presStyleLbl="node1" presStyleIdx="3" presStyleCnt="6" custScaleX="138758" custScaleY="110944" custRadScaleRad="92578" custRadScaleInc="-120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43EA72A-299D-434E-AD57-C03B559EB66F}" type="pres">
      <dgm:prSet presAssocID="{2F6FDE36-0782-419B-9183-6B7212CDB0A5}" presName="nodeFollowingNodes" presStyleLbl="node1" presStyleIdx="4" presStyleCnt="6" custScaleX="124020" custScaleY="109085" custRadScaleRad="155272" custRadScaleInc="2374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21AC54B-4D83-4F56-A06D-A829E810C00E}" type="pres">
      <dgm:prSet presAssocID="{5E78EE90-6DF5-412E-A9F5-957805A87C55}" presName="nodeFollowingNodes" presStyleLbl="node1" presStyleIdx="5" presStyleCnt="6" custScaleX="124020" custScaleY="109085" custRadScaleRad="152610" custRadScaleInc="-3043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1C88DB3-0F0A-485F-81BF-DC2E95B8FE35}" srcId="{846226F3-18A5-4A07-ABC3-97419FD37D6E}" destId="{2F6FDE36-0782-419B-9183-6B7212CDB0A5}" srcOrd="4" destOrd="0" parTransId="{C2B1D1BC-F1C7-4D79-A2D6-F7A887C6B7E7}" sibTransId="{9CEBDD31-5B0B-4E8E-93DC-EEF3D0B7F029}"/>
    <dgm:cxn modelId="{0F259972-6FBD-42DB-825A-B445A5C17BA9}" srcId="{846226F3-18A5-4A07-ABC3-97419FD37D6E}" destId="{83085F0F-31DD-4938-AC55-C9B58B6FA83D}" srcOrd="0" destOrd="0" parTransId="{C2EE0702-B494-4B10-B42E-B6CE10A43E82}" sibTransId="{CEF9DC76-97AE-479C-A90C-2DE9DF7B7847}"/>
    <dgm:cxn modelId="{D606ECEA-0600-44E9-8A77-9F9D2DB679BB}" type="presOf" srcId="{442AA4A4-EF1E-42D2-AD25-2981C618853A}" destId="{E1086174-31A1-4C67-885B-DE11FCA0658E}" srcOrd="0" destOrd="0" presId="urn:microsoft.com/office/officeart/2005/8/layout/cycle3"/>
    <dgm:cxn modelId="{F131123A-33F1-4187-93EC-C3DAFC5D15DF}" type="presOf" srcId="{5E78EE90-6DF5-412E-A9F5-957805A87C55}" destId="{921AC54B-4D83-4F56-A06D-A829E810C00E}" srcOrd="0" destOrd="0" presId="urn:microsoft.com/office/officeart/2005/8/layout/cycle3"/>
    <dgm:cxn modelId="{73E9F81B-50EB-4D7D-BF37-003F920E0FD1}" type="presOf" srcId="{2F6FDE36-0782-419B-9183-6B7212CDB0A5}" destId="{343EA72A-299D-434E-AD57-C03B559EB66F}" srcOrd="0" destOrd="0" presId="urn:microsoft.com/office/officeart/2005/8/layout/cycle3"/>
    <dgm:cxn modelId="{ADAD248C-3007-4732-91FA-F9DE87F747C8}" srcId="{846226F3-18A5-4A07-ABC3-97419FD37D6E}" destId="{5E78EE90-6DF5-412E-A9F5-957805A87C55}" srcOrd="5" destOrd="0" parTransId="{EF3BF3F3-87C3-4C81-AF64-6384EA845233}" sibTransId="{05AA1630-C4F5-40B2-AA1C-420F3200BA4A}"/>
    <dgm:cxn modelId="{80AA9164-BD19-4EA0-BFEE-BB5642EC2B28}" type="presOf" srcId="{71B9D602-3C21-4445-B8BA-CBD1B77032B6}" destId="{8B096411-3D56-4DA1-BBFF-170BB5EBDDC9}" srcOrd="0" destOrd="0" presId="urn:microsoft.com/office/officeart/2005/8/layout/cycle3"/>
    <dgm:cxn modelId="{66835B47-8ADB-4F3D-8602-94649065A752}" srcId="{846226F3-18A5-4A07-ABC3-97419FD37D6E}" destId="{42D98066-A7B4-4207-8486-2F8B490D322D}" srcOrd="1" destOrd="0" parTransId="{9771DB58-405D-4E56-A321-EF5E74AC3E15}" sibTransId="{AD968473-4DCA-4D23-99CD-C160891E039A}"/>
    <dgm:cxn modelId="{9E4937FD-E415-49EE-82E7-B5DC6376E323}" srcId="{846226F3-18A5-4A07-ABC3-97419FD37D6E}" destId="{442AA4A4-EF1E-42D2-AD25-2981C618853A}" srcOrd="2" destOrd="0" parTransId="{B91B6D91-F028-4A17-8EE0-6398D5C6B246}" sibTransId="{C9715659-D94D-4786-B987-6325D479585A}"/>
    <dgm:cxn modelId="{4F4E1D17-29B6-4BD7-8964-E49EA387C510}" type="presOf" srcId="{846226F3-18A5-4A07-ABC3-97419FD37D6E}" destId="{01F4204B-2502-4607-9BCB-B828A811AA7A}" srcOrd="0" destOrd="0" presId="urn:microsoft.com/office/officeart/2005/8/layout/cycle3"/>
    <dgm:cxn modelId="{34F49216-0DC0-42F3-8DA1-21110C4883F3}" type="presOf" srcId="{CEF9DC76-97AE-479C-A90C-2DE9DF7B7847}" destId="{D91D572B-5922-4A67-9EAE-06559D78394A}" srcOrd="0" destOrd="0" presId="urn:microsoft.com/office/officeart/2005/8/layout/cycle3"/>
    <dgm:cxn modelId="{E0B7C97B-AB97-463B-9488-983A2CEE4BAB}" type="presOf" srcId="{42D98066-A7B4-4207-8486-2F8B490D322D}" destId="{13515AF8-B6E2-4DEA-877D-25BF4FF4BAE5}" srcOrd="0" destOrd="0" presId="urn:microsoft.com/office/officeart/2005/8/layout/cycle3"/>
    <dgm:cxn modelId="{1A206A9E-AA48-44D8-BA18-2212B7892B15}" srcId="{846226F3-18A5-4A07-ABC3-97419FD37D6E}" destId="{71B9D602-3C21-4445-B8BA-CBD1B77032B6}" srcOrd="3" destOrd="0" parTransId="{C8D37C3C-77EC-4A04-A378-A8F04065ACC9}" sibTransId="{8BC6D7AA-D4EC-4860-8A3B-A14043CE9C51}"/>
    <dgm:cxn modelId="{005BA22B-A14E-494B-A8D1-4D9D712DBDC1}" type="presOf" srcId="{83085F0F-31DD-4938-AC55-C9B58B6FA83D}" destId="{917402EB-78DC-4CF9-BF68-93BF185B85A0}" srcOrd="0" destOrd="0" presId="urn:microsoft.com/office/officeart/2005/8/layout/cycle3"/>
    <dgm:cxn modelId="{AAE8416F-C120-4BB3-8431-CC73846150AF}" type="presParOf" srcId="{01F4204B-2502-4607-9BCB-B828A811AA7A}" destId="{21F493CC-4EC5-4C86-814A-51707F60E571}" srcOrd="0" destOrd="0" presId="urn:microsoft.com/office/officeart/2005/8/layout/cycle3"/>
    <dgm:cxn modelId="{A958B322-1727-4B27-BA76-1D09BB1895E6}" type="presParOf" srcId="{21F493CC-4EC5-4C86-814A-51707F60E571}" destId="{917402EB-78DC-4CF9-BF68-93BF185B85A0}" srcOrd="0" destOrd="0" presId="urn:microsoft.com/office/officeart/2005/8/layout/cycle3"/>
    <dgm:cxn modelId="{69FCB60A-87E4-4F41-851A-F89405FCE0AF}" type="presParOf" srcId="{21F493CC-4EC5-4C86-814A-51707F60E571}" destId="{D91D572B-5922-4A67-9EAE-06559D78394A}" srcOrd="1" destOrd="0" presId="urn:microsoft.com/office/officeart/2005/8/layout/cycle3"/>
    <dgm:cxn modelId="{BD700396-B9CF-4045-8BED-1E5AC1622E36}" type="presParOf" srcId="{21F493CC-4EC5-4C86-814A-51707F60E571}" destId="{13515AF8-B6E2-4DEA-877D-25BF4FF4BAE5}" srcOrd="2" destOrd="0" presId="urn:microsoft.com/office/officeart/2005/8/layout/cycle3"/>
    <dgm:cxn modelId="{1D10FAE7-342E-492C-951A-4189F0542C1D}" type="presParOf" srcId="{21F493CC-4EC5-4C86-814A-51707F60E571}" destId="{E1086174-31A1-4C67-885B-DE11FCA0658E}" srcOrd="3" destOrd="0" presId="urn:microsoft.com/office/officeart/2005/8/layout/cycle3"/>
    <dgm:cxn modelId="{105F05FA-0B54-469B-9ADA-3D9649CFAAD4}" type="presParOf" srcId="{21F493CC-4EC5-4C86-814A-51707F60E571}" destId="{8B096411-3D56-4DA1-BBFF-170BB5EBDDC9}" srcOrd="4" destOrd="0" presId="urn:microsoft.com/office/officeart/2005/8/layout/cycle3"/>
    <dgm:cxn modelId="{BB693A0C-6AFC-466B-9CEE-D25809977F63}" type="presParOf" srcId="{21F493CC-4EC5-4C86-814A-51707F60E571}" destId="{343EA72A-299D-434E-AD57-C03B559EB66F}" srcOrd="5" destOrd="0" presId="urn:microsoft.com/office/officeart/2005/8/layout/cycle3"/>
    <dgm:cxn modelId="{EBB841E6-C10C-4B1D-874A-6174EAD364B4}" type="presParOf" srcId="{21F493CC-4EC5-4C86-814A-51707F60E571}" destId="{921AC54B-4D83-4F56-A06D-A829E810C00E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979F86-3397-4B6F-A704-67CC1BC29B47}" type="doc">
      <dgm:prSet loTypeId="urn:microsoft.com/office/officeart/2005/8/layout/vList2" loCatId="list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pl-PL"/>
        </a:p>
      </dgm:t>
    </dgm:pt>
    <dgm:pt modelId="{4E59E65D-ADB1-4446-8206-7FEC0AED574D}">
      <dgm:prSet phldrT="[Tekst]"/>
      <dgm:spPr/>
      <dgm:t>
        <a:bodyPr/>
        <a:lstStyle/>
        <a:p>
          <a:pPr algn="ctr"/>
          <a:r>
            <a:rPr lang="pl-PL" dirty="0"/>
            <a:t>Edukacja ekologiczna</a:t>
          </a:r>
        </a:p>
      </dgm:t>
    </dgm:pt>
    <dgm:pt modelId="{1C280B84-9698-4173-8539-F98CC2960398}" type="parTrans" cxnId="{DFCC1FF3-E479-4EEF-8B0B-4E89A80B725A}">
      <dgm:prSet/>
      <dgm:spPr/>
      <dgm:t>
        <a:bodyPr/>
        <a:lstStyle/>
        <a:p>
          <a:endParaRPr lang="pl-PL"/>
        </a:p>
      </dgm:t>
    </dgm:pt>
    <dgm:pt modelId="{C417668B-F524-4EC8-969B-4189CE2A31FD}" type="sibTrans" cxnId="{DFCC1FF3-E479-4EEF-8B0B-4E89A80B725A}">
      <dgm:prSet/>
      <dgm:spPr/>
      <dgm:t>
        <a:bodyPr/>
        <a:lstStyle/>
        <a:p>
          <a:endParaRPr lang="pl-PL"/>
        </a:p>
      </dgm:t>
    </dgm:pt>
    <dgm:pt modelId="{7EF3D7A9-DDBE-4D27-9965-4F0904358202}">
      <dgm:prSet phldrT="[Tekst]"/>
      <dgm:spPr>
        <a:solidFill>
          <a:srgbClr val="FF0000"/>
        </a:solidFill>
      </dgm:spPr>
      <dgm:t>
        <a:bodyPr/>
        <a:lstStyle/>
        <a:p>
          <a:pPr algn="ctr"/>
          <a:r>
            <a:rPr lang="pl-PL"/>
            <a:t>Kontrola przestrzegania przepisów</a:t>
          </a:r>
        </a:p>
      </dgm:t>
    </dgm:pt>
    <dgm:pt modelId="{499F691F-55C6-4381-A8E7-0F9322D9DB2F}" type="parTrans" cxnId="{9261799D-5F7B-4755-A8F2-2BA786913A1D}">
      <dgm:prSet/>
      <dgm:spPr/>
      <dgm:t>
        <a:bodyPr/>
        <a:lstStyle/>
        <a:p>
          <a:endParaRPr lang="pl-PL"/>
        </a:p>
      </dgm:t>
    </dgm:pt>
    <dgm:pt modelId="{9F3E671B-522B-45EB-B341-3C2A613A1511}" type="sibTrans" cxnId="{9261799D-5F7B-4755-A8F2-2BA786913A1D}">
      <dgm:prSet/>
      <dgm:spPr/>
      <dgm:t>
        <a:bodyPr/>
        <a:lstStyle/>
        <a:p>
          <a:endParaRPr lang="pl-PL"/>
        </a:p>
      </dgm:t>
    </dgm:pt>
    <dgm:pt modelId="{D4B9DD98-C72C-4A50-865C-37E4A25DE58C}" type="pres">
      <dgm:prSet presAssocID="{F9979F86-3397-4B6F-A704-67CC1BC29B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1A3C8F4-B550-4CB1-9F2E-E45159F1B173}" type="pres">
      <dgm:prSet presAssocID="{4E59E65D-ADB1-4446-8206-7FEC0AED574D}" presName="parentText" presStyleLbl="node1" presStyleIdx="0" presStyleCnt="2" custLinFactY="-1802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1B0E1C-EC85-4680-A180-2DF822600982}" type="pres">
      <dgm:prSet presAssocID="{C417668B-F524-4EC8-969B-4189CE2A31FD}" presName="spacer" presStyleCnt="0"/>
      <dgm:spPr/>
    </dgm:pt>
    <dgm:pt modelId="{D25B12FF-4CF9-47A1-A855-40103F9D24BF}" type="pres">
      <dgm:prSet presAssocID="{7EF3D7A9-DDBE-4D27-9965-4F0904358202}" presName="parentText" presStyleLbl="node1" presStyleIdx="1" presStyleCnt="2" custLinFactY="1007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376286B-5D32-4A57-9DDA-EBDCA375D52C}" type="presOf" srcId="{7EF3D7A9-DDBE-4D27-9965-4F0904358202}" destId="{D25B12FF-4CF9-47A1-A855-40103F9D24BF}" srcOrd="0" destOrd="0" presId="urn:microsoft.com/office/officeart/2005/8/layout/vList2"/>
    <dgm:cxn modelId="{9261799D-5F7B-4755-A8F2-2BA786913A1D}" srcId="{F9979F86-3397-4B6F-A704-67CC1BC29B47}" destId="{7EF3D7A9-DDBE-4D27-9965-4F0904358202}" srcOrd="1" destOrd="0" parTransId="{499F691F-55C6-4381-A8E7-0F9322D9DB2F}" sibTransId="{9F3E671B-522B-45EB-B341-3C2A613A1511}"/>
    <dgm:cxn modelId="{85E6C061-3A06-43D9-8E9D-B0908A2E9293}" type="presOf" srcId="{4E59E65D-ADB1-4446-8206-7FEC0AED574D}" destId="{41A3C8F4-B550-4CB1-9F2E-E45159F1B173}" srcOrd="0" destOrd="0" presId="urn:microsoft.com/office/officeart/2005/8/layout/vList2"/>
    <dgm:cxn modelId="{DFCC1FF3-E479-4EEF-8B0B-4E89A80B725A}" srcId="{F9979F86-3397-4B6F-A704-67CC1BC29B47}" destId="{4E59E65D-ADB1-4446-8206-7FEC0AED574D}" srcOrd="0" destOrd="0" parTransId="{1C280B84-9698-4173-8539-F98CC2960398}" sibTransId="{C417668B-F524-4EC8-969B-4189CE2A31FD}"/>
    <dgm:cxn modelId="{8A8ECACC-A728-43C3-A7A0-6321D927AB4E}" type="presOf" srcId="{F9979F86-3397-4B6F-A704-67CC1BC29B47}" destId="{D4B9DD98-C72C-4A50-865C-37E4A25DE58C}" srcOrd="0" destOrd="0" presId="urn:microsoft.com/office/officeart/2005/8/layout/vList2"/>
    <dgm:cxn modelId="{3D2D29E7-1DFC-4637-83A1-2808A07E2DD1}" type="presParOf" srcId="{D4B9DD98-C72C-4A50-865C-37E4A25DE58C}" destId="{41A3C8F4-B550-4CB1-9F2E-E45159F1B173}" srcOrd="0" destOrd="0" presId="urn:microsoft.com/office/officeart/2005/8/layout/vList2"/>
    <dgm:cxn modelId="{7241F594-C79E-40E6-A673-7639920C6135}" type="presParOf" srcId="{D4B9DD98-C72C-4A50-865C-37E4A25DE58C}" destId="{8B1B0E1C-EC85-4680-A180-2DF822600982}" srcOrd="1" destOrd="0" presId="urn:microsoft.com/office/officeart/2005/8/layout/vList2"/>
    <dgm:cxn modelId="{74B95B30-1558-4A6F-82A3-E69DDF88ACC8}" type="presParOf" srcId="{D4B9DD98-C72C-4A50-865C-37E4A25DE58C}" destId="{D25B12FF-4CF9-47A1-A855-40103F9D24B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D65A9D-54EA-4F7E-8082-8E56473157C0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D3D5113-9573-44D1-81EF-415FA90C1901}">
      <dgm:prSet phldrT="[Tekst]" custT="1"/>
      <dgm:spPr/>
      <dgm:t>
        <a:bodyPr/>
        <a:lstStyle/>
        <a:p>
          <a:pPr algn="ctr">
            <a:spcAft>
              <a:spcPts val="600"/>
            </a:spcAft>
          </a:pPr>
          <a:r>
            <a:rPr lang="pl-PL" sz="2400" dirty="0"/>
            <a:t>Ograniczenie niskiej </a:t>
          </a:r>
          <a:r>
            <a:rPr lang="pl-PL" sz="2400" dirty="0" smtClean="0"/>
            <a:t>emisji</a:t>
          </a:r>
        </a:p>
        <a:p>
          <a:pPr algn="ctr">
            <a:spcAft>
              <a:spcPts val="600"/>
            </a:spcAft>
          </a:pPr>
          <a:r>
            <a:rPr lang="pl-PL" sz="2400" dirty="0" smtClean="0"/>
            <a:t>*</a:t>
          </a:r>
          <a:r>
            <a:rPr lang="pl-PL" sz="2000" dirty="0" smtClean="0"/>
            <a:t>inwentaryzacja</a:t>
          </a:r>
          <a:br>
            <a:rPr lang="pl-PL" sz="2000" dirty="0" smtClean="0"/>
          </a:br>
          <a:r>
            <a:rPr lang="pl-PL" sz="2000" dirty="0" smtClean="0"/>
            <a:t>*</a:t>
          </a:r>
          <a:r>
            <a:rPr lang="pl-PL" sz="2000" b="1" dirty="0" smtClean="0">
              <a:solidFill>
                <a:srgbClr val="FF0000"/>
              </a:solidFill>
            </a:rPr>
            <a:t>wymiana kotłów</a:t>
          </a:r>
        </a:p>
        <a:p>
          <a:pPr algn="ctr">
            <a:spcAft>
              <a:spcPts val="600"/>
            </a:spcAft>
          </a:pPr>
          <a:r>
            <a:rPr lang="pl-PL" sz="2000" dirty="0" smtClean="0"/>
            <a:t>*zakaz używania </a:t>
          </a:r>
        </a:p>
        <a:p>
          <a:pPr algn="ctr">
            <a:spcAft>
              <a:spcPts val="600"/>
            </a:spcAft>
          </a:pPr>
          <a:r>
            <a:rPr lang="pl-PL" sz="2000" dirty="0" smtClean="0"/>
            <a:t>      dmuchaw do liści</a:t>
          </a:r>
        </a:p>
        <a:p>
          <a:pPr algn="ctr">
            <a:spcAft>
              <a:spcPts val="600"/>
            </a:spcAft>
          </a:pPr>
          <a:r>
            <a:rPr lang="pl-PL" sz="2000" dirty="0" smtClean="0"/>
            <a:t>  * mycie ulic, w tym  na mokro</a:t>
          </a:r>
          <a:endParaRPr lang="pl-PL" sz="2000" dirty="0"/>
        </a:p>
      </dgm:t>
    </dgm:pt>
    <dgm:pt modelId="{4B7304C3-62E8-4584-8163-840DD1FD9F3F}" type="parTrans" cxnId="{9CB6649B-4BD6-4D06-871A-ACA43C0E2962}">
      <dgm:prSet/>
      <dgm:spPr/>
      <dgm:t>
        <a:bodyPr/>
        <a:lstStyle/>
        <a:p>
          <a:endParaRPr lang="pl-PL"/>
        </a:p>
      </dgm:t>
    </dgm:pt>
    <dgm:pt modelId="{F58E5839-0152-4A1C-A762-AF0861684A1B}" type="sibTrans" cxnId="{9CB6649B-4BD6-4D06-871A-ACA43C0E2962}">
      <dgm:prSet/>
      <dgm:spPr/>
      <dgm:t>
        <a:bodyPr/>
        <a:lstStyle/>
        <a:p>
          <a:endParaRPr lang="pl-PL"/>
        </a:p>
      </dgm:t>
    </dgm:pt>
    <dgm:pt modelId="{86EC6CAB-E9BF-4AE7-A613-7CEABEDBF674}" type="pres">
      <dgm:prSet presAssocID="{84D65A9D-54EA-4F7E-8082-8E56473157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8D16447-4A95-4520-A592-128D7D6B12EB}" type="pres">
      <dgm:prSet presAssocID="{4D3D5113-9573-44D1-81EF-415FA90C1901}" presName="parentText" presStyleLbl="node1" presStyleIdx="0" presStyleCnt="1" custScaleY="719024" custLinFactNeighborX="2328" custLinFactNeighborY="1151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E2A6610-B7C8-44E1-9C9F-070509BF971B}" type="presOf" srcId="{84D65A9D-54EA-4F7E-8082-8E56473157C0}" destId="{86EC6CAB-E9BF-4AE7-A613-7CEABEDBF674}" srcOrd="0" destOrd="0" presId="urn:microsoft.com/office/officeart/2005/8/layout/vList2"/>
    <dgm:cxn modelId="{D4FD054C-629D-428D-84FA-EA26A7108524}" type="presOf" srcId="{4D3D5113-9573-44D1-81EF-415FA90C1901}" destId="{48D16447-4A95-4520-A592-128D7D6B12EB}" srcOrd="0" destOrd="0" presId="urn:microsoft.com/office/officeart/2005/8/layout/vList2"/>
    <dgm:cxn modelId="{9CB6649B-4BD6-4D06-871A-ACA43C0E2962}" srcId="{84D65A9D-54EA-4F7E-8082-8E56473157C0}" destId="{4D3D5113-9573-44D1-81EF-415FA90C1901}" srcOrd="0" destOrd="0" parTransId="{4B7304C3-62E8-4584-8163-840DD1FD9F3F}" sibTransId="{F58E5839-0152-4A1C-A762-AF0861684A1B}"/>
    <dgm:cxn modelId="{390325E9-C9ED-406A-81D8-FE9110198C54}" type="presParOf" srcId="{86EC6CAB-E9BF-4AE7-A613-7CEABEDBF674}" destId="{48D16447-4A95-4520-A592-128D7D6B12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CF35B7-F567-40FD-8BAE-5CA0FFE7A610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600FF2F-2D74-4A91-AD40-408AD9855BC4}">
      <dgm:prSet phldrT="[Tekst]" custT="1"/>
      <dgm:spPr/>
      <dgm:t>
        <a:bodyPr/>
        <a:lstStyle/>
        <a:p>
          <a:r>
            <a:rPr lang="pl-PL" sz="2000" b="1" dirty="0">
              <a:solidFill>
                <a:schemeClr val="tx1"/>
              </a:solidFill>
            </a:rPr>
            <a:t>Wydłużysz życie</a:t>
          </a:r>
        </a:p>
      </dgm:t>
    </dgm:pt>
    <dgm:pt modelId="{B37B8E5E-70AA-4988-BC04-C8CDA051B317}" type="parTrans" cxnId="{97CB5C9D-701A-432A-8BAF-976ADAA972A5}">
      <dgm:prSet/>
      <dgm:spPr/>
      <dgm:t>
        <a:bodyPr/>
        <a:lstStyle/>
        <a:p>
          <a:endParaRPr lang="pl-PL"/>
        </a:p>
      </dgm:t>
    </dgm:pt>
    <dgm:pt modelId="{0D21DCE4-A59D-47C8-83F4-E5A1D3D42E5F}" type="sibTrans" cxnId="{97CB5C9D-701A-432A-8BAF-976ADAA972A5}">
      <dgm:prSet/>
      <dgm:spPr/>
      <dgm:t>
        <a:bodyPr/>
        <a:lstStyle/>
        <a:p>
          <a:endParaRPr lang="pl-PL"/>
        </a:p>
      </dgm:t>
    </dgm:pt>
    <dgm:pt modelId="{226CDA38-12EC-43D1-93E9-E1D0EF7C7D49}">
      <dgm:prSet phldrT="[Tekst]" custT="1"/>
      <dgm:spPr/>
      <dgm:t>
        <a:bodyPr/>
        <a:lstStyle/>
        <a:p>
          <a:r>
            <a:rPr lang="pl-PL" sz="2000" b="1" dirty="0">
              <a:solidFill>
                <a:schemeClr val="tx1"/>
              </a:solidFill>
            </a:rPr>
            <a:t>Oszczędzisz</a:t>
          </a:r>
        </a:p>
      </dgm:t>
    </dgm:pt>
    <dgm:pt modelId="{12AC7A46-2C09-4499-9ECB-BD7261B08A4A}" type="parTrans" cxnId="{562E4AF4-178F-45B4-9C97-4F1349CCA335}">
      <dgm:prSet/>
      <dgm:spPr/>
      <dgm:t>
        <a:bodyPr/>
        <a:lstStyle/>
        <a:p>
          <a:endParaRPr lang="pl-PL"/>
        </a:p>
      </dgm:t>
    </dgm:pt>
    <dgm:pt modelId="{057D6EB4-7858-4D90-8B65-A0A93B60FD06}" type="sibTrans" cxnId="{562E4AF4-178F-45B4-9C97-4F1349CCA335}">
      <dgm:prSet/>
      <dgm:spPr/>
      <dgm:t>
        <a:bodyPr/>
        <a:lstStyle/>
        <a:p>
          <a:endParaRPr lang="pl-PL"/>
        </a:p>
      </dgm:t>
    </dgm:pt>
    <dgm:pt modelId="{1B69C0DD-CB34-4497-A5AC-8FF38F7BE328}">
      <dgm:prSet phldrT="[Tekst]" custT="1"/>
      <dgm:spPr/>
      <dgm:t>
        <a:bodyPr/>
        <a:lstStyle/>
        <a:p>
          <a:pPr marL="534988" indent="-174625"/>
          <a:r>
            <a:rPr lang="pl-PL" sz="1600" dirty="0"/>
            <a:t>Dodatkowe wakacje </a:t>
          </a:r>
          <a:r>
            <a:rPr lang="pl-PL" sz="1600" dirty="0" err="1"/>
            <a:t>all</a:t>
          </a:r>
          <a:r>
            <a:rPr lang="pl-PL" sz="1600" dirty="0"/>
            <a:t> inclusive w roku</a:t>
          </a:r>
        </a:p>
      </dgm:t>
    </dgm:pt>
    <dgm:pt modelId="{B2E3E69E-7944-49E9-832F-A198F69E4A9A}" type="parTrans" cxnId="{95DBDE48-A9A7-4B4A-BB6E-A23E751D3E1A}">
      <dgm:prSet/>
      <dgm:spPr/>
      <dgm:t>
        <a:bodyPr/>
        <a:lstStyle/>
        <a:p>
          <a:endParaRPr lang="pl-PL"/>
        </a:p>
      </dgm:t>
    </dgm:pt>
    <dgm:pt modelId="{38200987-C86B-45A7-9F77-0B324366F326}" type="sibTrans" cxnId="{95DBDE48-A9A7-4B4A-BB6E-A23E751D3E1A}">
      <dgm:prSet/>
      <dgm:spPr/>
      <dgm:t>
        <a:bodyPr/>
        <a:lstStyle/>
        <a:p>
          <a:endParaRPr lang="pl-PL"/>
        </a:p>
      </dgm:t>
    </dgm:pt>
    <dgm:pt modelId="{1B9EEAF8-BD64-4E51-AF94-426DCBFC29B3}">
      <dgm:prSet phldrT="[Tekst]" custT="1"/>
      <dgm:spPr/>
      <dgm:t>
        <a:bodyPr/>
        <a:lstStyle/>
        <a:p>
          <a:r>
            <a:rPr lang="pl-PL" sz="2000" b="1" dirty="0" smtClean="0">
              <a:solidFill>
                <a:schemeClr val="tx1"/>
              </a:solidFill>
            </a:rPr>
            <a:t>   Poprawisz </a:t>
          </a:r>
          <a:r>
            <a:rPr lang="pl-PL" sz="2000" b="1" dirty="0" smtClean="0">
              <a:solidFill>
                <a:schemeClr val="tx1"/>
              </a:solidFill>
            </a:rPr>
            <a:t>stan       </a:t>
          </a:r>
          <a:r>
            <a:rPr lang="pl-PL" sz="2000" b="1" dirty="0">
              <a:solidFill>
                <a:schemeClr val="tx1"/>
              </a:solidFill>
            </a:rPr>
            <a:t>środowiska</a:t>
          </a:r>
        </a:p>
      </dgm:t>
    </dgm:pt>
    <dgm:pt modelId="{7DD94EAA-A0C4-4ADD-9B05-CFDE1B644490}" type="parTrans" cxnId="{A6208F6B-614A-41DD-BA52-E146032DDA63}">
      <dgm:prSet/>
      <dgm:spPr/>
      <dgm:t>
        <a:bodyPr/>
        <a:lstStyle/>
        <a:p>
          <a:endParaRPr lang="pl-PL"/>
        </a:p>
      </dgm:t>
    </dgm:pt>
    <dgm:pt modelId="{C8A3DA94-E52A-4935-8AD1-3D17EF99D7C6}" type="sibTrans" cxnId="{A6208F6B-614A-41DD-BA52-E146032DDA63}">
      <dgm:prSet/>
      <dgm:spPr/>
      <dgm:t>
        <a:bodyPr/>
        <a:lstStyle/>
        <a:p>
          <a:endParaRPr lang="pl-PL"/>
        </a:p>
      </dgm:t>
    </dgm:pt>
    <dgm:pt modelId="{0FF8CD47-34AF-4E77-82E6-45F8F4DFA6DD}">
      <dgm:prSet phldrT="[Tekst]" custT="1"/>
      <dgm:spPr/>
      <dgm:t>
        <a:bodyPr/>
        <a:lstStyle/>
        <a:p>
          <a:pPr marL="534988" indent="-174625" algn="l">
            <a:spcAft>
              <a:spcPts val="0"/>
            </a:spcAft>
          </a:pPr>
          <a:r>
            <a:rPr lang="pl-PL" sz="1600" dirty="0"/>
            <a:t>Przejrzyste powietrze, widok </a:t>
          </a:r>
          <a:br>
            <a:rPr lang="pl-PL" sz="1600" dirty="0"/>
          </a:br>
          <a:r>
            <a:rPr lang="pl-PL" sz="1600" dirty="0"/>
            <a:t>aż po horyzont</a:t>
          </a:r>
        </a:p>
      </dgm:t>
    </dgm:pt>
    <dgm:pt modelId="{EDE3636C-32BE-451B-BE5E-EAFF0EAB5E1E}" type="parTrans" cxnId="{8F2A9494-D087-4092-AC8D-411647B7F60A}">
      <dgm:prSet/>
      <dgm:spPr/>
      <dgm:t>
        <a:bodyPr/>
        <a:lstStyle/>
        <a:p>
          <a:endParaRPr lang="pl-PL"/>
        </a:p>
      </dgm:t>
    </dgm:pt>
    <dgm:pt modelId="{7674561F-5ABD-4F6A-9526-125BA5FFEC6D}" type="sibTrans" cxnId="{8F2A9494-D087-4092-AC8D-411647B7F60A}">
      <dgm:prSet/>
      <dgm:spPr/>
      <dgm:t>
        <a:bodyPr/>
        <a:lstStyle/>
        <a:p>
          <a:endParaRPr lang="pl-PL"/>
        </a:p>
      </dgm:t>
    </dgm:pt>
    <dgm:pt modelId="{E0A43100-7F91-4FFE-AAB9-49A0CEF8825A}">
      <dgm:prSet phldrT="[Tekst]" custT="1"/>
      <dgm:spPr/>
      <dgm:t>
        <a:bodyPr/>
        <a:lstStyle/>
        <a:p>
          <a:r>
            <a:rPr lang="pl-PL" sz="2000" b="1" dirty="0">
              <a:solidFill>
                <a:schemeClr val="tx1"/>
              </a:solidFill>
            </a:rPr>
            <a:t>Poprawisz </a:t>
          </a:r>
          <a:r>
            <a:rPr lang="pl-PL" sz="2000" b="1">
              <a:solidFill>
                <a:schemeClr val="tx1"/>
              </a:solidFill>
            </a:rPr>
            <a:t>swoje zdrowie</a:t>
          </a:r>
          <a:endParaRPr lang="pl-PL" sz="2000" b="1" dirty="0">
            <a:solidFill>
              <a:schemeClr val="tx1"/>
            </a:solidFill>
          </a:endParaRPr>
        </a:p>
      </dgm:t>
    </dgm:pt>
    <dgm:pt modelId="{7B1C9AFB-B01C-4F2A-A759-DDCD02AF7206}" type="parTrans" cxnId="{4C05C5D8-A736-4577-A53A-28D83544F428}">
      <dgm:prSet/>
      <dgm:spPr/>
      <dgm:t>
        <a:bodyPr/>
        <a:lstStyle/>
        <a:p>
          <a:endParaRPr lang="pl-PL"/>
        </a:p>
      </dgm:t>
    </dgm:pt>
    <dgm:pt modelId="{02DA03AD-416F-4CDD-9448-E8A53B14937F}" type="sibTrans" cxnId="{4C05C5D8-A736-4577-A53A-28D83544F428}">
      <dgm:prSet/>
      <dgm:spPr/>
      <dgm:t>
        <a:bodyPr/>
        <a:lstStyle/>
        <a:p>
          <a:endParaRPr lang="pl-PL"/>
        </a:p>
      </dgm:t>
    </dgm:pt>
    <dgm:pt modelId="{BE0189FC-6A42-40C5-A6E6-3118262AA09D}">
      <dgm:prSet phldrT="[Tekst]" custT="1"/>
      <dgm:spPr/>
      <dgm:t>
        <a:bodyPr/>
        <a:lstStyle/>
        <a:p>
          <a:pPr>
            <a:spcAft>
              <a:spcPts val="0"/>
            </a:spcAft>
          </a:pPr>
          <a:r>
            <a:rPr lang="pl-PL" sz="1600" dirty="0"/>
            <a:t>Lepsza kondycja</a:t>
          </a:r>
        </a:p>
      </dgm:t>
    </dgm:pt>
    <dgm:pt modelId="{098DADF1-6971-413D-9914-31CABFE1CA59}" type="parTrans" cxnId="{6FD29682-9451-45AB-8D8F-43C988D51725}">
      <dgm:prSet/>
      <dgm:spPr/>
      <dgm:t>
        <a:bodyPr/>
        <a:lstStyle/>
        <a:p>
          <a:endParaRPr lang="pl-PL"/>
        </a:p>
      </dgm:t>
    </dgm:pt>
    <dgm:pt modelId="{2B2A749F-985E-408F-B8FE-1A363302732A}" type="sibTrans" cxnId="{6FD29682-9451-45AB-8D8F-43C988D51725}">
      <dgm:prSet/>
      <dgm:spPr/>
      <dgm:t>
        <a:bodyPr/>
        <a:lstStyle/>
        <a:p>
          <a:endParaRPr lang="pl-PL"/>
        </a:p>
      </dgm:t>
    </dgm:pt>
    <dgm:pt modelId="{C26A4CF9-AA44-471C-844A-BC74556825B6}">
      <dgm:prSet phldrT="[Tekst]" custT="1"/>
      <dgm:spPr/>
      <dgm:t>
        <a:bodyPr/>
        <a:lstStyle/>
        <a:p>
          <a:r>
            <a:rPr lang="pl-PL" sz="1600" dirty="0"/>
            <a:t>Więcej czasu </a:t>
          </a:r>
          <a:br>
            <a:rPr lang="pl-PL" sz="1600" dirty="0"/>
          </a:br>
          <a:r>
            <a:rPr lang="pl-PL" sz="1600" dirty="0"/>
            <a:t>na podróże i pasje</a:t>
          </a:r>
        </a:p>
      </dgm:t>
    </dgm:pt>
    <dgm:pt modelId="{E925CCBA-9B19-4548-B1C6-620F21EEED61}" type="parTrans" cxnId="{187E40B9-B29B-4DF8-B116-071BC997E002}">
      <dgm:prSet/>
      <dgm:spPr/>
      <dgm:t>
        <a:bodyPr/>
        <a:lstStyle/>
        <a:p>
          <a:endParaRPr lang="pl-PL"/>
        </a:p>
      </dgm:t>
    </dgm:pt>
    <dgm:pt modelId="{2ECA2E32-0347-40E3-8F9E-7180684C39E1}" type="sibTrans" cxnId="{187E40B9-B29B-4DF8-B116-071BC997E002}">
      <dgm:prSet/>
      <dgm:spPr/>
      <dgm:t>
        <a:bodyPr/>
        <a:lstStyle/>
        <a:p>
          <a:endParaRPr lang="pl-PL"/>
        </a:p>
      </dgm:t>
    </dgm:pt>
    <dgm:pt modelId="{F077B8C0-215F-4C1D-B520-72D9E45344C3}">
      <dgm:prSet phldrT="[Tekst]" custT="1"/>
      <dgm:spPr/>
      <dgm:t>
        <a:bodyPr/>
        <a:lstStyle/>
        <a:p>
          <a:pPr marL="534988" indent="-174625"/>
          <a:r>
            <a:rPr lang="pl-PL" sz="1600" dirty="0"/>
            <a:t>Dwie porządne szafy w zabudowie </a:t>
          </a:r>
          <a:br>
            <a:rPr lang="pl-PL" sz="1600" dirty="0"/>
          </a:br>
          <a:r>
            <a:rPr lang="pl-PL" sz="1600" dirty="0" smtClean="0"/>
            <a:t>w</a:t>
          </a:r>
          <a:endParaRPr lang="pl-PL" sz="1600" dirty="0"/>
        </a:p>
      </dgm:t>
    </dgm:pt>
    <dgm:pt modelId="{E3931E44-23AC-4AF8-A92B-CED4D7ACF642}" type="parTrans" cxnId="{FF2E31F8-95AF-4929-9869-3D12D6CD6503}">
      <dgm:prSet/>
      <dgm:spPr/>
      <dgm:t>
        <a:bodyPr/>
        <a:lstStyle/>
        <a:p>
          <a:endParaRPr lang="pl-PL"/>
        </a:p>
      </dgm:t>
    </dgm:pt>
    <dgm:pt modelId="{584B7B12-8988-4FEF-A8EC-B539D8C1646D}" type="sibTrans" cxnId="{FF2E31F8-95AF-4929-9869-3D12D6CD6503}">
      <dgm:prSet/>
      <dgm:spPr/>
      <dgm:t>
        <a:bodyPr/>
        <a:lstStyle/>
        <a:p>
          <a:endParaRPr lang="pl-PL"/>
        </a:p>
      </dgm:t>
    </dgm:pt>
    <dgm:pt modelId="{80859143-63E3-4071-9480-AB8CF5BB10D2}">
      <dgm:prSet phldrT="[Tekst]" custT="1"/>
      <dgm:spPr/>
      <dgm:t>
        <a:bodyPr/>
        <a:lstStyle/>
        <a:p>
          <a:pPr>
            <a:spcAft>
              <a:spcPts val="0"/>
            </a:spcAft>
          </a:pPr>
          <a:r>
            <a:rPr lang="pl-PL" sz="1600" dirty="0"/>
            <a:t>Więcej sił do rozwoju</a:t>
          </a:r>
        </a:p>
      </dgm:t>
    </dgm:pt>
    <dgm:pt modelId="{FE1B4D65-8A11-4C78-95A8-6AC539259661}" type="parTrans" cxnId="{8227BDB5-09FF-445C-A996-FD976DF60EFD}">
      <dgm:prSet/>
      <dgm:spPr/>
      <dgm:t>
        <a:bodyPr/>
        <a:lstStyle/>
        <a:p>
          <a:endParaRPr lang="pl-PL"/>
        </a:p>
      </dgm:t>
    </dgm:pt>
    <dgm:pt modelId="{48A0BD2F-EA77-4575-9EA2-568FA2D3A09B}" type="sibTrans" cxnId="{8227BDB5-09FF-445C-A996-FD976DF60EFD}">
      <dgm:prSet/>
      <dgm:spPr/>
      <dgm:t>
        <a:bodyPr/>
        <a:lstStyle/>
        <a:p>
          <a:endParaRPr lang="pl-PL"/>
        </a:p>
      </dgm:t>
    </dgm:pt>
    <dgm:pt modelId="{2BA13793-0FA7-42A4-A3CA-799F3D51BB0B}">
      <dgm:prSet phldrT="[Tekst]" custT="1"/>
      <dgm:spPr/>
      <dgm:t>
        <a:bodyPr/>
        <a:lstStyle/>
        <a:p>
          <a:pPr>
            <a:spcAft>
              <a:spcPts val="0"/>
            </a:spcAft>
          </a:pPr>
          <a:r>
            <a:rPr lang="pl-PL" sz="1600" dirty="0"/>
            <a:t>Mniej stania w kolejkach w przychodni i aptece</a:t>
          </a:r>
        </a:p>
      </dgm:t>
    </dgm:pt>
    <dgm:pt modelId="{4EF39832-8B65-4558-BE58-542B3EEE0BE4}" type="parTrans" cxnId="{46C9118F-B0CA-4726-B489-55203439E574}">
      <dgm:prSet/>
      <dgm:spPr/>
      <dgm:t>
        <a:bodyPr/>
        <a:lstStyle/>
        <a:p>
          <a:endParaRPr lang="pl-PL"/>
        </a:p>
      </dgm:t>
    </dgm:pt>
    <dgm:pt modelId="{1E2A4CA1-D866-4334-AA2B-E581038DCCD6}" type="sibTrans" cxnId="{46C9118F-B0CA-4726-B489-55203439E574}">
      <dgm:prSet/>
      <dgm:spPr/>
      <dgm:t>
        <a:bodyPr/>
        <a:lstStyle/>
        <a:p>
          <a:endParaRPr lang="pl-PL"/>
        </a:p>
      </dgm:t>
    </dgm:pt>
    <dgm:pt modelId="{9577ECAA-73DE-43DF-9928-3B618B8F2CAA}">
      <dgm:prSet phldrT="[Tekst]" custT="1"/>
      <dgm:spPr/>
      <dgm:t>
        <a:bodyPr/>
        <a:lstStyle/>
        <a:p>
          <a:pPr marL="534988" indent="-174625" algn="l">
            <a:spcAft>
              <a:spcPct val="15000"/>
            </a:spcAft>
          </a:pPr>
          <a:r>
            <a:rPr lang="pl-PL" sz="1600" dirty="0"/>
            <a:t>Czystsza gleba, zdrowsze jedzenie</a:t>
          </a:r>
        </a:p>
      </dgm:t>
    </dgm:pt>
    <dgm:pt modelId="{2AEB9711-A6BA-4C44-B21E-98C7957F6DBA}" type="parTrans" cxnId="{06C17D71-A493-49A5-BF59-ADB445B5EDDA}">
      <dgm:prSet/>
      <dgm:spPr/>
      <dgm:t>
        <a:bodyPr/>
        <a:lstStyle/>
        <a:p>
          <a:endParaRPr lang="pl-PL"/>
        </a:p>
      </dgm:t>
    </dgm:pt>
    <dgm:pt modelId="{44E9F824-48F6-4EFD-A521-80C815F6B377}" type="sibTrans" cxnId="{06C17D71-A493-49A5-BF59-ADB445B5EDDA}">
      <dgm:prSet/>
      <dgm:spPr/>
      <dgm:t>
        <a:bodyPr/>
        <a:lstStyle/>
        <a:p>
          <a:endParaRPr lang="pl-PL"/>
        </a:p>
      </dgm:t>
    </dgm:pt>
    <dgm:pt modelId="{27C20BCD-D146-4AA6-BEB0-F840221D3DF8}">
      <dgm:prSet phldrT="[Tekst]" custT="1"/>
      <dgm:spPr/>
      <dgm:t>
        <a:bodyPr/>
        <a:lstStyle/>
        <a:p>
          <a:r>
            <a:rPr lang="pl-PL" sz="1600" dirty="0"/>
            <a:t>Więcej czasu </a:t>
          </a:r>
          <a:br>
            <a:rPr lang="pl-PL" sz="1600" dirty="0"/>
          </a:br>
          <a:r>
            <a:rPr lang="pl-PL" sz="1600" dirty="0"/>
            <a:t>dla rodziny i wnuków</a:t>
          </a:r>
        </a:p>
      </dgm:t>
    </dgm:pt>
    <dgm:pt modelId="{135B28F1-57CA-4755-B73C-8523C07DC2C3}" type="parTrans" cxnId="{6EB7FE12-AA25-48D5-8044-60E3DEB78AC4}">
      <dgm:prSet/>
      <dgm:spPr/>
      <dgm:t>
        <a:bodyPr/>
        <a:lstStyle/>
        <a:p>
          <a:endParaRPr lang="pl-PL"/>
        </a:p>
      </dgm:t>
    </dgm:pt>
    <dgm:pt modelId="{5053A81B-6056-4FB2-BE8B-4535A6282ED7}" type="sibTrans" cxnId="{6EB7FE12-AA25-48D5-8044-60E3DEB78AC4}">
      <dgm:prSet/>
      <dgm:spPr/>
      <dgm:t>
        <a:bodyPr/>
        <a:lstStyle/>
        <a:p>
          <a:endParaRPr lang="pl-PL"/>
        </a:p>
      </dgm:t>
    </dgm:pt>
    <dgm:pt modelId="{92427F85-43C0-442C-8277-2B89CA462134}" type="pres">
      <dgm:prSet presAssocID="{EECF35B7-F567-40FD-8BAE-5CA0FFE7A61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8958830-554A-488F-8E9A-6B0910E4D85C}" type="pres">
      <dgm:prSet presAssocID="{EECF35B7-F567-40FD-8BAE-5CA0FFE7A610}" presName="children" presStyleCnt="0"/>
      <dgm:spPr/>
    </dgm:pt>
    <dgm:pt modelId="{355191B4-1279-4B1A-A2A0-2301156AA1C6}" type="pres">
      <dgm:prSet presAssocID="{EECF35B7-F567-40FD-8BAE-5CA0FFE7A610}" presName="child1group" presStyleCnt="0"/>
      <dgm:spPr/>
    </dgm:pt>
    <dgm:pt modelId="{FB3E07E7-9060-4582-B5E0-1204295C341A}" type="pres">
      <dgm:prSet presAssocID="{EECF35B7-F567-40FD-8BAE-5CA0FFE7A610}" presName="child1" presStyleLbl="bgAcc1" presStyleIdx="0" presStyleCnt="4" custScaleX="135356" custScaleY="121325" custLinFactNeighborX="-12766" custLinFactNeighborY="-2620"/>
      <dgm:spPr/>
      <dgm:t>
        <a:bodyPr/>
        <a:lstStyle/>
        <a:p>
          <a:endParaRPr lang="pl-PL"/>
        </a:p>
      </dgm:t>
    </dgm:pt>
    <dgm:pt modelId="{7BF01BEB-6F5D-4F5E-A2B0-BCDB0BB1BE56}" type="pres">
      <dgm:prSet presAssocID="{EECF35B7-F567-40FD-8BAE-5CA0FFE7A61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1E4F12-B687-469A-BC03-A3103C7F6FC7}" type="pres">
      <dgm:prSet presAssocID="{EECF35B7-F567-40FD-8BAE-5CA0FFE7A610}" presName="child2group" presStyleCnt="0"/>
      <dgm:spPr/>
    </dgm:pt>
    <dgm:pt modelId="{39C81E89-2006-4CE3-A63B-D761EAD2EC6F}" type="pres">
      <dgm:prSet presAssocID="{EECF35B7-F567-40FD-8BAE-5CA0FFE7A610}" presName="child2" presStyleLbl="bgAcc1" presStyleIdx="1" presStyleCnt="4" custScaleX="169886" custScaleY="130109"/>
      <dgm:spPr/>
      <dgm:t>
        <a:bodyPr/>
        <a:lstStyle/>
        <a:p>
          <a:endParaRPr lang="pl-PL"/>
        </a:p>
      </dgm:t>
    </dgm:pt>
    <dgm:pt modelId="{A74782DA-303F-4B15-B8C2-83BDA8E8629E}" type="pres">
      <dgm:prSet presAssocID="{EECF35B7-F567-40FD-8BAE-5CA0FFE7A61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E196ED7-72CA-4533-A13F-7A02C7F56F1C}" type="pres">
      <dgm:prSet presAssocID="{EECF35B7-F567-40FD-8BAE-5CA0FFE7A610}" presName="child3group" presStyleCnt="0"/>
      <dgm:spPr/>
    </dgm:pt>
    <dgm:pt modelId="{DF3F11E4-BD59-423A-87A0-DB68DAE82324}" type="pres">
      <dgm:prSet presAssocID="{EECF35B7-F567-40FD-8BAE-5CA0FFE7A610}" presName="child3" presStyleLbl="bgAcc1" presStyleIdx="2" presStyleCnt="4" custScaleX="141014" custScaleY="102704" custLinFactNeighborX="27399" custLinFactNeighborY="24214"/>
      <dgm:spPr/>
      <dgm:t>
        <a:bodyPr/>
        <a:lstStyle/>
        <a:p>
          <a:endParaRPr lang="pl-PL"/>
        </a:p>
      </dgm:t>
    </dgm:pt>
    <dgm:pt modelId="{C89E36F3-4966-4DFC-9E9A-3FE0F35A0762}" type="pres">
      <dgm:prSet presAssocID="{EECF35B7-F567-40FD-8BAE-5CA0FFE7A61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DD2A16-6003-4D3F-9A63-43CD8B74FB2F}" type="pres">
      <dgm:prSet presAssocID="{EECF35B7-F567-40FD-8BAE-5CA0FFE7A610}" presName="child4group" presStyleCnt="0"/>
      <dgm:spPr/>
    </dgm:pt>
    <dgm:pt modelId="{2CF33DBD-1664-40A6-8250-545D3D62CE1E}" type="pres">
      <dgm:prSet presAssocID="{EECF35B7-F567-40FD-8BAE-5CA0FFE7A610}" presName="child4" presStyleLbl="bgAcc1" presStyleIdx="3" presStyleCnt="4" custScaleX="135356" custScaleY="164028" custLinFactNeighborX="17" custLinFactNeighborY="-6635"/>
      <dgm:spPr/>
      <dgm:t>
        <a:bodyPr/>
        <a:lstStyle/>
        <a:p>
          <a:endParaRPr lang="pl-PL"/>
        </a:p>
      </dgm:t>
    </dgm:pt>
    <dgm:pt modelId="{392C3295-1AE6-45BE-9673-16118963E9FA}" type="pres">
      <dgm:prSet presAssocID="{EECF35B7-F567-40FD-8BAE-5CA0FFE7A61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A177991-7C8F-4A8B-888B-67EBC5F0B99B}" type="pres">
      <dgm:prSet presAssocID="{EECF35B7-F567-40FD-8BAE-5CA0FFE7A610}" presName="childPlaceholder" presStyleCnt="0"/>
      <dgm:spPr/>
    </dgm:pt>
    <dgm:pt modelId="{F6B24BD6-BD03-4ABF-8C34-04B432C74952}" type="pres">
      <dgm:prSet presAssocID="{EECF35B7-F567-40FD-8BAE-5CA0FFE7A610}" presName="circle" presStyleCnt="0"/>
      <dgm:spPr/>
    </dgm:pt>
    <dgm:pt modelId="{6290BF4B-B24C-45B0-A72C-696252CF1EBA}" type="pres">
      <dgm:prSet presAssocID="{EECF35B7-F567-40FD-8BAE-5CA0FFE7A610}" presName="quadrant1" presStyleLbl="node1" presStyleIdx="0" presStyleCnt="4" custScaleX="128917" custLinFactNeighborX="4031" custLinFactNeighborY="-259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03E1918-3C38-45A2-97B8-1AAA16105FA7}" type="pres">
      <dgm:prSet presAssocID="{EECF35B7-F567-40FD-8BAE-5CA0FFE7A610}" presName="quadrant2" presStyleLbl="node1" presStyleIdx="1" presStyleCnt="4" custScaleX="113421" custLinFactNeighborX="19798" custLinFactNeighborY="-18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DF7FFE-D00C-452A-8AAB-95D8F9CEC379}" type="pres">
      <dgm:prSet presAssocID="{EECF35B7-F567-40FD-8BAE-5CA0FFE7A610}" presName="quadrant3" presStyleLbl="node1" presStyleIdx="2" presStyleCnt="4" custScaleX="117792" custScaleY="108180" custLinFactNeighborX="10616" custLinFactNeighborY="-869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F253E8C-2207-4ED0-B8F9-9D5D8533126F}" type="pres">
      <dgm:prSet presAssocID="{EECF35B7-F567-40FD-8BAE-5CA0FFE7A610}" presName="quadrant4" presStyleLbl="node1" presStyleIdx="3" presStyleCnt="4" custScaleX="117999" custLinFactNeighborX="-3229" custLinFactNeighborY="-1302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7D8C39-7F8F-4623-B90A-02C23A530797}" type="pres">
      <dgm:prSet presAssocID="{EECF35B7-F567-40FD-8BAE-5CA0FFE7A610}" presName="quadrantPlaceholder" presStyleCnt="0"/>
      <dgm:spPr/>
    </dgm:pt>
    <dgm:pt modelId="{D30A047E-6637-4688-9E6C-FBBC614E9485}" type="pres">
      <dgm:prSet presAssocID="{EECF35B7-F567-40FD-8BAE-5CA0FFE7A610}" presName="center1" presStyleLbl="fgShp" presStyleIdx="0" presStyleCnt="2"/>
      <dgm:spPr/>
    </dgm:pt>
    <dgm:pt modelId="{7B2A43D4-466F-4047-AD3C-20B2FDBE9EFD}" type="pres">
      <dgm:prSet presAssocID="{EECF35B7-F567-40FD-8BAE-5CA0FFE7A610}" presName="center2" presStyleLbl="fgShp" presStyleIdx="1" presStyleCnt="2"/>
      <dgm:spPr/>
    </dgm:pt>
  </dgm:ptLst>
  <dgm:cxnLst>
    <dgm:cxn modelId="{772DDD05-0A10-4C5C-93BF-2A4BB5E9B120}" type="presOf" srcId="{0FF8CD47-34AF-4E77-82E6-45F8F4DFA6DD}" destId="{DF3F11E4-BD59-423A-87A0-DB68DAE82324}" srcOrd="0" destOrd="0" presId="urn:microsoft.com/office/officeart/2005/8/layout/cycle4"/>
    <dgm:cxn modelId="{B37606E5-31C6-4075-9A11-F9E70F3921C2}" type="presOf" srcId="{E0A43100-7F91-4FFE-AAB9-49A0CEF8825A}" destId="{AF253E8C-2207-4ED0-B8F9-9D5D8533126F}" srcOrd="0" destOrd="0" presId="urn:microsoft.com/office/officeart/2005/8/layout/cycle4"/>
    <dgm:cxn modelId="{A6208F6B-614A-41DD-BA52-E146032DDA63}" srcId="{EECF35B7-F567-40FD-8BAE-5CA0FFE7A610}" destId="{1B9EEAF8-BD64-4E51-AF94-426DCBFC29B3}" srcOrd="2" destOrd="0" parTransId="{7DD94EAA-A0C4-4ADD-9B05-CFDE1B644490}" sibTransId="{C8A3DA94-E52A-4935-8AD1-3D17EF99D7C6}"/>
    <dgm:cxn modelId="{128DD874-3E93-4F45-B0E9-11E480541E2F}" type="presOf" srcId="{2BA13793-0FA7-42A4-A3CA-799F3D51BB0B}" destId="{2CF33DBD-1664-40A6-8250-545D3D62CE1E}" srcOrd="0" destOrd="2" presId="urn:microsoft.com/office/officeart/2005/8/layout/cycle4"/>
    <dgm:cxn modelId="{B10F907A-2ACF-4123-B4B9-BE6B1614FAF1}" type="presOf" srcId="{27C20BCD-D146-4AA6-BEB0-F840221D3DF8}" destId="{FB3E07E7-9060-4582-B5E0-1204295C341A}" srcOrd="0" destOrd="0" presId="urn:microsoft.com/office/officeart/2005/8/layout/cycle4"/>
    <dgm:cxn modelId="{0531DD0C-7FDC-4E2D-B5E5-CDA2299C666A}" type="presOf" srcId="{BE0189FC-6A42-40C5-A6E6-3118262AA09D}" destId="{392C3295-1AE6-45BE-9673-16118963E9FA}" srcOrd="1" destOrd="0" presId="urn:microsoft.com/office/officeart/2005/8/layout/cycle4"/>
    <dgm:cxn modelId="{9CA45136-8254-44E6-AF21-FF19EFF919CD}" type="presOf" srcId="{F077B8C0-215F-4C1D-B520-72D9E45344C3}" destId="{39C81E89-2006-4CE3-A63B-D761EAD2EC6F}" srcOrd="0" destOrd="1" presId="urn:microsoft.com/office/officeart/2005/8/layout/cycle4"/>
    <dgm:cxn modelId="{B0362609-718F-4780-8ED9-671E237F04C1}" type="presOf" srcId="{2BA13793-0FA7-42A4-A3CA-799F3D51BB0B}" destId="{392C3295-1AE6-45BE-9673-16118963E9FA}" srcOrd="1" destOrd="2" presId="urn:microsoft.com/office/officeart/2005/8/layout/cycle4"/>
    <dgm:cxn modelId="{6FD29682-9451-45AB-8D8F-43C988D51725}" srcId="{E0A43100-7F91-4FFE-AAB9-49A0CEF8825A}" destId="{BE0189FC-6A42-40C5-A6E6-3118262AA09D}" srcOrd="0" destOrd="0" parTransId="{098DADF1-6971-413D-9914-31CABFE1CA59}" sibTransId="{2B2A749F-985E-408F-B8FE-1A363302732A}"/>
    <dgm:cxn modelId="{187E40B9-B29B-4DF8-B116-071BC997E002}" srcId="{0600FF2F-2D74-4A91-AD40-408AD9855BC4}" destId="{C26A4CF9-AA44-471C-844A-BC74556825B6}" srcOrd="1" destOrd="0" parTransId="{E925CCBA-9B19-4548-B1C6-620F21EEED61}" sibTransId="{2ECA2E32-0347-40E3-8F9E-7180684C39E1}"/>
    <dgm:cxn modelId="{8F2A9494-D087-4092-AC8D-411647B7F60A}" srcId="{1B9EEAF8-BD64-4E51-AF94-426DCBFC29B3}" destId="{0FF8CD47-34AF-4E77-82E6-45F8F4DFA6DD}" srcOrd="0" destOrd="0" parTransId="{EDE3636C-32BE-451B-BE5E-EAFF0EAB5E1E}" sibTransId="{7674561F-5ABD-4F6A-9526-125BA5FFEC6D}"/>
    <dgm:cxn modelId="{83519D80-EB91-4F6D-AC5B-B1E9AAB56B01}" type="presOf" srcId="{27C20BCD-D146-4AA6-BEB0-F840221D3DF8}" destId="{7BF01BEB-6F5D-4F5E-A2B0-BCDB0BB1BE56}" srcOrd="1" destOrd="0" presId="urn:microsoft.com/office/officeart/2005/8/layout/cycle4"/>
    <dgm:cxn modelId="{79F86891-F7F5-408E-9CF9-A1AE87F3B91F}" type="presOf" srcId="{EECF35B7-F567-40FD-8BAE-5CA0FFE7A610}" destId="{92427F85-43C0-442C-8277-2B89CA462134}" srcOrd="0" destOrd="0" presId="urn:microsoft.com/office/officeart/2005/8/layout/cycle4"/>
    <dgm:cxn modelId="{06C17D71-A493-49A5-BF59-ADB445B5EDDA}" srcId="{1B9EEAF8-BD64-4E51-AF94-426DCBFC29B3}" destId="{9577ECAA-73DE-43DF-9928-3B618B8F2CAA}" srcOrd="1" destOrd="0" parTransId="{2AEB9711-A6BA-4C44-B21E-98C7957F6DBA}" sibTransId="{44E9F824-48F6-4EFD-A521-80C815F6B377}"/>
    <dgm:cxn modelId="{CF25CCE3-1704-4418-816C-49C170DEADD5}" type="presOf" srcId="{C26A4CF9-AA44-471C-844A-BC74556825B6}" destId="{FB3E07E7-9060-4582-B5E0-1204295C341A}" srcOrd="0" destOrd="1" presId="urn:microsoft.com/office/officeart/2005/8/layout/cycle4"/>
    <dgm:cxn modelId="{FF2E31F8-95AF-4929-9869-3D12D6CD6503}" srcId="{226CDA38-12EC-43D1-93E9-E1D0EF7C7D49}" destId="{F077B8C0-215F-4C1D-B520-72D9E45344C3}" srcOrd="1" destOrd="0" parTransId="{E3931E44-23AC-4AF8-A92B-CED4D7ACF642}" sibTransId="{584B7B12-8988-4FEF-A8EC-B539D8C1646D}"/>
    <dgm:cxn modelId="{95DBDE48-A9A7-4B4A-BB6E-A23E751D3E1A}" srcId="{226CDA38-12EC-43D1-93E9-E1D0EF7C7D49}" destId="{1B69C0DD-CB34-4497-A5AC-8FF38F7BE328}" srcOrd="0" destOrd="0" parTransId="{B2E3E69E-7944-49E9-832F-A198F69E4A9A}" sibTransId="{38200987-C86B-45A7-9F77-0B324366F326}"/>
    <dgm:cxn modelId="{562E4AF4-178F-45B4-9C97-4F1349CCA335}" srcId="{EECF35B7-F567-40FD-8BAE-5CA0FFE7A610}" destId="{226CDA38-12EC-43D1-93E9-E1D0EF7C7D49}" srcOrd="1" destOrd="0" parTransId="{12AC7A46-2C09-4499-9ECB-BD7261B08A4A}" sibTransId="{057D6EB4-7858-4D90-8B65-A0A93B60FD06}"/>
    <dgm:cxn modelId="{995F1B52-45CA-4CFF-A95D-FE11A4B7EC3F}" type="presOf" srcId="{0FF8CD47-34AF-4E77-82E6-45F8F4DFA6DD}" destId="{C89E36F3-4966-4DFC-9E9A-3FE0F35A0762}" srcOrd="1" destOrd="0" presId="urn:microsoft.com/office/officeart/2005/8/layout/cycle4"/>
    <dgm:cxn modelId="{EB56D424-77BC-4AEB-BB00-FBDDAB14629F}" type="presOf" srcId="{1B69C0DD-CB34-4497-A5AC-8FF38F7BE328}" destId="{39C81E89-2006-4CE3-A63B-D761EAD2EC6F}" srcOrd="0" destOrd="0" presId="urn:microsoft.com/office/officeart/2005/8/layout/cycle4"/>
    <dgm:cxn modelId="{67E0FE0B-48F6-465C-A0DF-984410AA0BA8}" type="presOf" srcId="{1B69C0DD-CB34-4497-A5AC-8FF38F7BE328}" destId="{A74782DA-303F-4B15-B8C2-83BDA8E8629E}" srcOrd="1" destOrd="0" presId="urn:microsoft.com/office/officeart/2005/8/layout/cycle4"/>
    <dgm:cxn modelId="{4C05C5D8-A736-4577-A53A-28D83544F428}" srcId="{EECF35B7-F567-40FD-8BAE-5CA0FFE7A610}" destId="{E0A43100-7F91-4FFE-AAB9-49A0CEF8825A}" srcOrd="3" destOrd="0" parTransId="{7B1C9AFB-B01C-4F2A-A759-DDCD02AF7206}" sibTransId="{02DA03AD-416F-4CDD-9448-E8A53B14937F}"/>
    <dgm:cxn modelId="{813694EE-774E-4F44-9B4E-2283B5C46A3F}" type="presOf" srcId="{F077B8C0-215F-4C1D-B520-72D9E45344C3}" destId="{A74782DA-303F-4B15-B8C2-83BDA8E8629E}" srcOrd="1" destOrd="1" presId="urn:microsoft.com/office/officeart/2005/8/layout/cycle4"/>
    <dgm:cxn modelId="{C1C7FAE2-5857-4C7D-8FF2-4B47135075C0}" type="presOf" srcId="{BE0189FC-6A42-40C5-A6E6-3118262AA09D}" destId="{2CF33DBD-1664-40A6-8250-545D3D62CE1E}" srcOrd="0" destOrd="0" presId="urn:microsoft.com/office/officeart/2005/8/layout/cycle4"/>
    <dgm:cxn modelId="{6EB7FE12-AA25-48D5-8044-60E3DEB78AC4}" srcId="{0600FF2F-2D74-4A91-AD40-408AD9855BC4}" destId="{27C20BCD-D146-4AA6-BEB0-F840221D3DF8}" srcOrd="0" destOrd="0" parTransId="{135B28F1-57CA-4755-B73C-8523C07DC2C3}" sibTransId="{5053A81B-6056-4FB2-BE8B-4535A6282ED7}"/>
    <dgm:cxn modelId="{BE02A68D-5248-4CEC-8B64-101165E77D7E}" type="presOf" srcId="{226CDA38-12EC-43D1-93E9-E1D0EF7C7D49}" destId="{903E1918-3C38-45A2-97B8-1AAA16105FA7}" srcOrd="0" destOrd="0" presId="urn:microsoft.com/office/officeart/2005/8/layout/cycle4"/>
    <dgm:cxn modelId="{FA241DFA-69E1-42D6-A322-76ECF4BB925B}" type="presOf" srcId="{0600FF2F-2D74-4A91-AD40-408AD9855BC4}" destId="{6290BF4B-B24C-45B0-A72C-696252CF1EBA}" srcOrd="0" destOrd="0" presId="urn:microsoft.com/office/officeart/2005/8/layout/cycle4"/>
    <dgm:cxn modelId="{0859A880-A3E2-49FA-B661-FBF8EF699586}" type="presOf" srcId="{80859143-63E3-4071-9480-AB8CF5BB10D2}" destId="{2CF33DBD-1664-40A6-8250-545D3D62CE1E}" srcOrd="0" destOrd="1" presId="urn:microsoft.com/office/officeart/2005/8/layout/cycle4"/>
    <dgm:cxn modelId="{4D5679D8-D2ED-4F2D-A0EB-E947C3394C81}" type="presOf" srcId="{C26A4CF9-AA44-471C-844A-BC74556825B6}" destId="{7BF01BEB-6F5D-4F5E-A2B0-BCDB0BB1BE56}" srcOrd="1" destOrd="1" presId="urn:microsoft.com/office/officeart/2005/8/layout/cycle4"/>
    <dgm:cxn modelId="{8227BDB5-09FF-445C-A996-FD976DF60EFD}" srcId="{E0A43100-7F91-4FFE-AAB9-49A0CEF8825A}" destId="{80859143-63E3-4071-9480-AB8CF5BB10D2}" srcOrd="1" destOrd="0" parTransId="{FE1B4D65-8A11-4C78-95A8-6AC539259661}" sibTransId="{48A0BD2F-EA77-4575-9EA2-568FA2D3A09B}"/>
    <dgm:cxn modelId="{408E77F9-8B80-4D1B-B4C9-2C1CE16AF2A3}" type="presOf" srcId="{80859143-63E3-4071-9480-AB8CF5BB10D2}" destId="{392C3295-1AE6-45BE-9673-16118963E9FA}" srcOrd="1" destOrd="1" presId="urn:microsoft.com/office/officeart/2005/8/layout/cycle4"/>
    <dgm:cxn modelId="{97CB5C9D-701A-432A-8BAF-976ADAA972A5}" srcId="{EECF35B7-F567-40FD-8BAE-5CA0FFE7A610}" destId="{0600FF2F-2D74-4A91-AD40-408AD9855BC4}" srcOrd="0" destOrd="0" parTransId="{B37B8E5E-70AA-4988-BC04-C8CDA051B317}" sibTransId="{0D21DCE4-A59D-47C8-83F4-E5A1D3D42E5F}"/>
    <dgm:cxn modelId="{3584D11E-6641-40E7-93AC-1E47BC943A19}" type="presOf" srcId="{9577ECAA-73DE-43DF-9928-3B618B8F2CAA}" destId="{DF3F11E4-BD59-423A-87A0-DB68DAE82324}" srcOrd="0" destOrd="1" presId="urn:microsoft.com/office/officeart/2005/8/layout/cycle4"/>
    <dgm:cxn modelId="{87F0160E-F048-4EF1-B08B-CE4F4AEDDA35}" type="presOf" srcId="{1B9EEAF8-BD64-4E51-AF94-426DCBFC29B3}" destId="{6DDF7FFE-D00C-452A-8AAB-95D8F9CEC379}" srcOrd="0" destOrd="0" presId="urn:microsoft.com/office/officeart/2005/8/layout/cycle4"/>
    <dgm:cxn modelId="{46C9118F-B0CA-4726-B489-55203439E574}" srcId="{E0A43100-7F91-4FFE-AAB9-49A0CEF8825A}" destId="{2BA13793-0FA7-42A4-A3CA-799F3D51BB0B}" srcOrd="2" destOrd="0" parTransId="{4EF39832-8B65-4558-BE58-542B3EEE0BE4}" sibTransId="{1E2A4CA1-D866-4334-AA2B-E581038DCCD6}"/>
    <dgm:cxn modelId="{57638FDE-B443-4E15-96ED-F6D9F92B96EA}" type="presOf" srcId="{9577ECAA-73DE-43DF-9928-3B618B8F2CAA}" destId="{C89E36F3-4966-4DFC-9E9A-3FE0F35A0762}" srcOrd="1" destOrd="1" presId="urn:microsoft.com/office/officeart/2005/8/layout/cycle4"/>
    <dgm:cxn modelId="{A014EB83-7F60-4ABF-A938-BE2271C60341}" type="presParOf" srcId="{92427F85-43C0-442C-8277-2B89CA462134}" destId="{08958830-554A-488F-8E9A-6B0910E4D85C}" srcOrd="0" destOrd="0" presId="urn:microsoft.com/office/officeart/2005/8/layout/cycle4"/>
    <dgm:cxn modelId="{EAE2B4F7-4481-4392-BE4D-5C4D34F52D5D}" type="presParOf" srcId="{08958830-554A-488F-8E9A-6B0910E4D85C}" destId="{355191B4-1279-4B1A-A2A0-2301156AA1C6}" srcOrd="0" destOrd="0" presId="urn:microsoft.com/office/officeart/2005/8/layout/cycle4"/>
    <dgm:cxn modelId="{61ADADC6-B5E6-4C98-8298-009F69888953}" type="presParOf" srcId="{355191B4-1279-4B1A-A2A0-2301156AA1C6}" destId="{FB3E07E7-9060-4582-B5E0-1204295C341A}" srcOrd="0" destOrd="0" presId="urn:microsoft.com/office/officeart/2005/8/layout/cycle4"/>
    <dgm:cxn modelId="{011F1171-084E-4696-BA5D-0A4CAE652ACB}" type="presParOf" srcId="{355191B4-1279-4B1A-A2A0-2301156AA1C6}" destId="{7BF01BEB-6F5D-4F5E-A2B0-BCDB0BB1BE56}" srcOrd="1" destOrd="0" presId="urn:microsoft.com/office/officeart/2005/8/layout/cycle4"/>
    <dgm:cxn modelId="{471D2294-97AF-446C-AFDE-948BBF154336}" type="presParOf" srcId="{08958830-554A-488F-8E9A-6B0910E4D85C}" destId="{8B1E4F12-B687-469A-BC03-A3103C7F6FC7}" srcOrd="1" destOrd="0" presId="urn:microsoft.com/office/officeart/2005/8/layout/cycle4"/>
    <dgm:cxn modelId="{5BEC8C96-7322-4F56-99C1-06343D8CC656}" type="presParOf" srcId="{8B1E4F12-B687-469A-BC03-A3103C7F6FC7}" destId="{39C81E89-2006-4CE3-A63B-D761EAD2EC6F}" srcOrd="0" destOrd="0" presId="urn:microsoft.com/office/officeart/2005/8/layout/cycle4"/>
    <dgm:cxn modelId="{B1BDF2E3-FD7B-49CA-977C-C745312AEAE2}" type="presParOf" srcId="{8B1E4F12-B687-469A-BC03-A3103C7F6FC7}" destId="{A74782DA-303F-4B15-B8C2-83BDA8E8629E}" srcOrd="1" destOrd="0" presId="urn:microsoft.com/office/officeart/2005/8/layout/cycle4"/>
    <dgm:cxn modelId="{43D28E96-1741-45EF-B029-1753FF45ADEC}" type="presParOf" srcId="{08958830-554A-488F-8E9A-6B0910E4D85C}" destId="{0E196ED7-72CA-4533-A13F-7A02C7F56F1C}" srcOrd="2" destOrd="0" presId="urn:microsoft.com/office/officeart/2005/8/layout/cycle4"/>
    <dgm:cxn modelId="{58D767A9-022E-48E4-BD51-6BDD6F333A4B}" type="presParOf" srcId="{0E196ED7-72CA-4533-A13F-7A02C7F56F1C}" destId="{DF3F11E4-BD59-423A-87A0-DB68DAE82324}" srcOrd="0" destOrd="0" presId="urn:microsoft.com/office/officeart/2005/8/layout/cycle4"/>
    <dgm:cxn modelId="{2FD9A7F6-0131-4468-BD27-BA210130027B}" type="presParOf" srcId="{0E196ED7-72CA-4533-A13F-7A02C7F56F1C}" destId="{C89E36F3-4966-4DFC-9E9A-3FE0F35A0762}" srcOrd="1" destOrd="0" presId="urn:microsoft.com/office/officeart/2005/8/layout/cycle4"/>
    <dgm:cxn modelId="{C9DB09CA-FAD0-494E-B6B5-E0221F631C7A}" type="presParOf" srcId="{08958830-554A-488F-8E9A-6B0910E4D85C}" destId="{03DD2A16-6003-4D3F-9A63-43CD8B74FB2F}" srcOrd="3" destOrd="0" presId="urn:microsoft.com/office/officeart/2005/8/layout/cycle4"/>
    <dgm:cxn modelId="{8081F7CD-E99B-421D-A168-AE031157A518}" type="presParOf" srcId="{03DD2A16-6003-4D3F-9A63-43CD8B74FB2F}" destId="{2CF33DBD-1664-40A6-8250-545D3D62CE1E}" srcOrd="0" destOrd="0" presId="urn:microsoft.com/office/officeart/2005/8/layout/cycle4"/>
    <dgm:cxn modelId="{A2CA4B41-B9A1-4820-B325-372FA28427B2}" type="presParOf" srcId="{03DD2A16-6003-4D3F-9A63-43CD8B74FB2F}" destId="{392C3295-1AE6-45BE-9673-16118963E9FA}" srcOrd="1" destOrd="0" presId="urn:microsoft.com/office/officeart/2005/8/layout/cycle4"/>
    <dgm:cxn modelId="{69D9FDDB-B876-4CD4-8565-161264F92EC1}" type="presParOf" srcId="{08958830-554A-488F-8E9A-6B0910E4D85C}" destId="{4A177991-7C8F-4A8B-888B-67EBC5F0B99B}" srcOrd="4" destOrd="0" presId="urn:microsoft.com/office/officeart/2005/8/layout/cycle4"/>
    <dgm:cxn modelId="{7705975C-79A1-4281-88BB-BC451B913334}" type="presParOf" srcId="{92427F85-43C0-442C-8277-2B89CA462134}" destId="{F6B24BD6-BD03-4ABF-8C34-04B432C74952}" srcOrd="1" destOrd="0" presId="urn:microsoft.com/office/officeart/2005/8/layout/cycle4"/>
    <dgm:cxn modelId="{1006255E-4BA0-46D7-9F98-C820AE58A4C7}" type="presParOf" srcId="{F6B24BD6-BD03-4ABF-8C34-04B432C74952}" destId="{6290BF4B-B24C-45B0-A72C-696252CF1EBA}" srcOrd="0" destOrd="0" presId="urn:microsoft.com/office/officeart/2005/8/layout/cycle4"/>
    <dgm:cxn modelId="{39936E73-44B4-4D91-9705-4F31024E8441}" type="presParOf" srcId="{F6B24BD6-BD03-4ABF-8C34-04B432C74952}" destId="{903E1918-3C38-45A2-97B8-1AAA16105FA7}" srcOrd="1" destOrd="0" presId="urn:microsoft.com/office/officeart/2005/8/layout/cycle4"/>
    <dgm:cxn modelId="{0F42D477-32A5-4997-973A-5FF2C147CABB}" type="presParOf" srcId="{F6B24BD6-BD03-4ABF-8C34-04B432C74952}" destId="{6DDF7FFE-D00C-452A-8AAB-95D8F9CEC379}" srcOrd="2" destOrd="0" presId="urn:microsoft.com/office/officeart/2005/8/layout/cycle4"/>
    <dgm:cxn modelId="{CE032F7E-C22E-4ECE-96B1-58BBC764AF99}" type="presParOf" srcId="{F6B24BD6-BD03-4ABF-8C34-04B432C74952}" destId="{AF253E8C-2207-4ED0-B8F9-9D5D8533126F}" srcOrd="3" destOrd="0" presId="urn:microsoft.com/office/officeart/2005/8/layout/cycle4"/>
    <dgm:cxn modelId="{6273C1AD-F848-48E5-8D34-AFD18AA02446}" type="presParOf" srcId="{F6B24BD6-BD03-4ABF-8C34-04B432C74952}" destId="{E27D8C39-7F8F-4623-B90A-02C23A530797}" srcOrd="4" destOrd="0" presId="urn:microsoft.com/office/officeart/2005/8/layout/cycle4"/>
    <dgm:cxn modelId="{16C50920-FDDF-4BA9-9621-62B7458E981F}" type="presParOf" srcId="{92427F85-43C0-442C-8277-2B89CA462134}" destId="{D30A047E-6637-4688-9E6C-FBBC614E9485}" srcOrd="2" destOrd="0" presId="urn:microsoft.com/office/officeart/2005/8/layout/cycle4"/>
    <dgm:cxn modelId="{681940F5-31CD-4187-99D3-A3DFB0518164}" type="presParOf" srcId="{92427F85-43C0-442C-8277-2B89CA462134}" destId="{7B2A43D4-466F-4047-AD3C-20B2FDBE9E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B410BB-4E0F-4165-B584-D3274A0A209F}">
      <dsp:nvSpPr>
        <dsp:cNvPr id="0" name=""/>
        <dsp:cNvSpPr/>
      </dsp:nvSpPr>
      <dsp:spPr>
        <a:xfrm>
          <a:off x="1864087" y="199064"/>
          <a:ext cx="5460579" cy="5460579"/>
        </a:xfrm>
        <a:prstGeom prst="circularArrow">
          <a:avLst>
            <a:gd name="adj1" fmla="val 4668"/>
            <a:gd name="adj2" fmla="val 272909"/>
            <a:gd name="adj3" fmla="val 13505935"/>
            <a:gd name="adj4" fmla="val 17588833"/>
            <a:gd name="adj5" fmla="val 4847"/>
          </a:avLst>
        </a:prstGeom>
        <a:solidFill>
          <a:schemeClr val="tx1">
            <a:lumMod val="65000"/>
            <a:lumOff val="3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13EFC-A1B8-40D3-A133-018944C435FB}">
      <dsp:nvSpPr>
        <dsp:cNvPr id="0" name=""/>
        <dsp:cNvSpPr/>
      </dsp:nvSpPr>
      <dsp:spPr>
        <a:xfrm>
          <a:off x="3110644" y="49904"/>
          <a:ext cx="2967465" cy="1808261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powoduje alergie, </a:t>
          </a:r>
        </a:p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choroby układu oddechowego,</a:t>
          </a:r>
        </a:p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choroby układu krążenia, </a:t>
          </a:r>
        </a:p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nowotwory płuc, gardła i krtani,</a:t>
          </a:r>
        </a:p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przedwczesna śmierć</a:t>
          </a:r>
        </a:p>
      </dsp:txBody>
      <dsp:txXfrm>
        <a:off x="3198916" y="138176"/>
        <a:ext cx="2790921" cy="1631717"/>
      </dsp:txXfrm>
    </dsp:sp>
    <dsp:sp modelId="{77D0A1E1-BA2B-43DF-AAAC-D1B143A0DEF7}">
      <dsp:nvSpPr>
        <dsp:cNvPr id="0" name=""/>
        <dsp:cNvSpPr/>
      </dsp:nvSpPr>
      <dsp:spPr>
        <a:xfrm>
          <a:off x="6441191" y="2109256"/>
          <a:ext cx="2702808" cy="161098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długotrwałe narażenie na oddziaływanie – </a:t>
          </a:r>
          <a:r>
            <a:rPr lang="pl-PL" sz="1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krótsze życie Mazowszanina </a:t>
          </a:r>
          <a:br>
            <a:rPr lang="pl-PL" sz="1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aż o 10 miesięcy</a:t>
          </a:r>
          <a:endParaRPr lang="pl-PL" sz="1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519833" y="2187898"/>
        <a:ext cx="2545524" cy="1453696"/>
      </dsp:txXfrm>
    </dsp:sp>
    <dsp:sp modelId="{B9DA0473-3380-4F59-8DE1-868423785692}">
      <dsp:nvSpPr>
        <dsp:cNvPr id="0" name=""/>
        <dsp:cNvSpPr/>
      </dsp:nvSpPr>
      <dsp:spPr>
        <a:xfrm>
          <a:off x="3183125" y="4119871"/>
          <a:ext cx="2861104" cy="1610980"/>
        </a:xfrm>
        <a:prstGeom prst="round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szczególnie niebezpieczny </a:t>
          </a:r>
          <a:b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jest pył PM2,5 - wnika </a:t>
          </a:r>
          <a:b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 pęcherzyków płucnych, </a:t>
          </a:r>
          <a:b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stamtąd do układu krążenia</a:t>
          </a:r>
        </a:p>
      </dsp:txBody>
      <dsp:txXfrm>
        <a:off x="3261767" y="4198513"/>
        <a:ext cx="2703820" cy="1453696"/>
      </dsp:txXfrm>
    </dsp:sp>
    <dsp:sp modelId="{F2B73D96-0F37-480E-8E1D-666AD91426F4}">
      <dsp:nvSpPr>
        <dsp:cNvPr id="0" name=""/>
        <dsp:cNvSpPr/>
      </dsp:nvSpPr>
      <dsp:spPr>
        <a:xfrm>
          <a:off x="0" y="1928365"/>
          <a:ext cx="2792317" cy="191484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szkodliwe oddziaływanie na roślinny, glebę i wodę (utrudniają fotosyntezę, zakwaszają wodę, powodują zanik składników odżywczych w glebie i obumieranie roślin)</a:t>
          </a:r>
        </a:p>
      </dsp:txBody>
      <dsp:txXfrm>
        <a:off x="93475" y="2021840"/>
        <a:ext cx="2605367" cy="1727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9E66B-ED98-462D-854E-3FB7A1B326D8}">
      <dsp:nvSpPr>
        <dsp:cNvPr id="0" name=""/>
        <dsp:cNvSpPr/>
      </dsp:nvSpPr>
      <dsp:spPr>
        <a:xfrm>
          <a:off x="2094868" y="-239830"/>
          <a:ext cx="4954262" cy="4954262"/>
        </a:xfrm>
        <a:prstGeom prst="circularArrow">
          <a:avLst>
            <a:gd name="adj1" fmla="val 5274"/>
            <a:gd name="adj2" fmla="val 312630"/>
            <a:gd name="adj3" fmla="val 13447294"/>
            <a:gd name="adj4" fmla="val 17600761"/>
            <a:gd name="adj5" fmla="val 5477"/>
          </a:avLst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7799B-6E24-4485-8B18-704505F7A276}">
      <dsp:nvSpPr>
        <dsp:cNvPr id="0" name=""/>
        <dsp:cNvSpPr/>
      </dsp:nvSpPr>
      <dsp:spPr>
        <a:xfrm>
          <a:off x="3235226" y="-61540"/>
          <a:ext cx="2673545" cy="1075868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przy krótkim narażeniu działają drażniąco na spojówki oraz śluzówki nosa i gardła</a:t>
          </a:r>
        </a:p>
      </dsp:txBody>
      <dsp:txXfrm>
        <a:off x="3287746" y="-9020"/>
        <a:ext cx="2568505" cy="970828"/>
      </dsp:txXfrm>
    </dsp:sp>
    <dsp:sp modelId="{E1B7BA35-7AB1-403D-84AF-98812F324068}">
      <dsp:nvSpPr>
        <dsp:cNvPr id="0" name=""/>
        <dsp:cNvSpPr/>
      </dsp:nvSpPr>
      <dsp:spPr>
        <a:xfrm>
          <a:off x="6275794" y="207620"/>
          <a:ext cx="2868197" cy="180860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podrażniają układ oddechowy, wywołują duszności, kłucie w klatce piersiowej, skrócenie oddechu i zwiększenie podatności na infekcje dróg oddechowych</a:t>
          </a:r>
        </a:p>
      </dsp:txBody>
      <dsp:txXfrm>
        <a:off x="6364083" y="295909"/>
        <a:ext cx="2691619" cy="1632022"/>
      </dsp:txXfrm>
    </dsp:sp>
    <dsp:sp modelId="{DE99926A-384B-4FAD-8CDE-F6C0E37D3AE6}">
      <dsp:nvSpPr>
        <dsp:cNvPr id="0" name=""/>
        <dsp:cNvSpPr/>
      </dsp:nvSpPr>
      <dsp:spPr>
        <a:xfrm>
          <a:off x="6156179" y="2558345"/>
          <a:ext cx="2868197" cy="2309821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skutki długotrwałej ekspozycji na nadmierne stężenie to astma oskrzelowa, przewlekła obturacyjna choroba płuc, choroby układu sercowo-naczyniowego, nowotwory, </a:t>
          </a:r>
          <a:b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 szczególności płuc i piersi</a:t>
          </a:r>
        </a:p>
      </dsp:txBody>
      <dsp:txXfrm>
        <a:off x="6268935" y="2671101"/>
        <a:ext cx="2642685" cy="2084309"/>
      </dsp:txXfrm>
    </dsp:sp>
    <dsp:sp modelId="{62333EB9-236B-4EFB-9DF5-1E6BFA142C98}">
      <dsp:nvSpPr>
        <dsp:cNvPr id="0" name=""/>
        <dsp:cNvSpPr/>
      </dsp:nvSpPr>
      <dsp:spPr>
        <a:xfrm>
          <a:off x="3131835" y="3744419"/>
          <a:ext cx="2673545" cy="1075868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 Polsce liczba zgonów przypisywanych długotrwałej ekspozycji wynosi </a:t>
          </a:r>
          <a:b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ok. 1,6 tys. rocznie</a:t>
          </a:r>
        </a:p>
      </dsp:txBody>
      <dsp:txXfrm>
        <a:off x="3184355" y="3796939"/>
        <a:ext cx="2568505" cy="970828"/>
      </dsp:txXfrm>
    </dsp:sp>
    <dsp:sp modelId="{872324EF-C595-4D77-81D5-6247CF7BC894}">
      <dsp:nvSpPr>
        <dsp:cNvPr id="0" name=""/>
        <dsp:cNvSpPr/>
      </dsp:nvSpPr>
      <dsp:spPr>
        <a:xfrm>
          <a:off x="0" y="2667962"/>
          <a:ext cx="2868197" cy="1075868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są prekursorami powstających w glebie związków rakotwórczych i mutagennych, które mogą przenikać do żywności</a:t>
          </a:r>
        </a:p>
      </dsp:txBody>
      <dsp:txXfrm>
        <a:off x="52520" y="2720482"/>
        <a:ext cx="2763157" cy="970828"/>
      </dsp:txXfrm>
    </dsp:sp>
    <dsp:sp modelId="{EE6F87C9-1FBD-4FF2-AD0C-8A37A42FEEBB}">
      <dsp:nvSpPr>
        <dsp:cNvPr id="0" name=""/>
        <dsp:cNvSpPr/>
      </dsp:nvSpPr>
      <dsp:spPr>
        <a:xfrm>
          <a:off x="0" y="1084602"/>
          <a:ext cx="2868197" cy="1075868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biorą udział w tworzeniu kwaśnych deszczy i ich niszczącym działaniu</a:t>
          </a:r>
        </a:p>
      </dsp:txBody>
      <dsp:txXfrm>
        <a:off x="52520" y="1137122"/>
        <a:ext cx="2763157" cy="9708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D572B-5922-4A67-9EAE-06559D78394A}">
      <dsp:nvSpPr>
        <dsp:cNvPr id="0" name=""/>
        <dsp:cNvSpPr/>
      </dsp:nvSpPr>
      <dsp:spPr>
        <a:xfrm>
          <a:off x="1751409" y="-28640"/>
          <a:ext cx="5621459" cy="5621459"/>
        </a:xfrm>
        <a:prstGeom prst="circularArrow">
          <a:avLst>
            <a:gd name="adj1" fmla="val 5274"/>
            <a:gd name="adj2" fmla="val 312630"/>
            <a:gd name="adj3" fmla="val 13776156"/>
            <a:gd name="adj4" fmla="val 17396818"/>
            <a:gd name="adj5" fmla="val 5477"/>
          </a:avLst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402EB-78DC-4CF9-BF68-93BF185B85A0}">
      <dsp:nvSpPr>
        <dsp:cNvPr id="0" name=""/>
        <dsp:cNvSpPr/>
      </dsp:nvSpPr>
      <dsp:spPr>
        <a:xfrm>
          <a:off x="3227649" y="71045"/>
          <a:ext cx="2668977" cy="1173784"/>
        </a:xfrm>
        <a:prstGeom prst="roundRect">
          <a:avLst/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wykazuje zdolność do kumulacji w organizmie</a:t>
          </a:r>
        </a:p>
      </dsp:txBody>
      <dsp:txXfrm>
        <a:off x="3284948" y="128344"/>
        <a:ext cx="2554379" cy="1059186"/>
      </dsp:txXfrm>
    </dsp:sp>
    <dsp:sp modelId="{13515AF8-B6E2-4DEA-877D-25BF4FF4BAE5}">
      <dsp:nvSpPr>
        <dsp:cNvPr id="0" name=""/>
        <dsp:cNvSpPr/>
      </dsp:nvSpPr>
      <dsp:spPr>
        <a:xfrm>
          <a:off x="6384957" y="959632"/>
          <a:ext cx="2759041" cy="1891193"/>
        </a:xfrm>
        <a:prstGeom prst="roundRect">
          <a:avLst/>
        </a:prstGeom>
        <a:solidFill>
          <a:srgbClr val="FF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reaguje z DNA, działa silnie kancerogennie – typowy </a:t>
          </a:r>
          <a:r>
            <a:rPr lang="pl-P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cichy zabójca - </a:t>
          </a: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przeciętny okres między pierwszym kontaktem, </a:t>
          </a:r>
          <a:b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powstaniem zmian nowotworowych wynosi </a:t>
          </a:r>
          <a:b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ok. </a:t>
          </a:r>
          <a:r>
            <a:rPr lang="pl-P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 lat.</a:t>
          </a:r>
        </a:p>
      </dsp:txBody>
      <dsp:txXfrm>
        <a:off x="6477277" y="1051952"/>
        <a:ext cx="2574401" cy="1706553"/>
      </dsp:txXfrm>
    </dsp:sp>
    <dsp:sp modelId="{E1086174-31A1-4C67-885B-DE11FCA0658E}">
      <dsp:nvSpPr>
        <dsp:cNvPr id="0" name=""/>
        <dsp:cNvSpPr/>
      </dsp:nvSpPr>
      <dsp:spPr>
        <a:xfrm>
          <a:off x="6475021" y="3200527"/>
          <a:ext cx="2668977" cy="1341633"/>
        </a:xfrm>
        <a:prstGeom prst="roundRect">
          <a:avLst/>
        </a:prstGeom>
        <a:solidFill>
          <a:srgbClr val="FF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powoduje uszkodzenie nadnerczy, </a:t>
          </a:r>
          <a:b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układu chłonnego, krwiotwórczego </a:t>
          </a:r>
          <a:b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oddechowego.</a:t>
          </a:r>
        </a:p>
      </dsp:txBody>
      <dsp:txXfrm>
        <a:off x="6540514" y="3266020"/>
        <a:ext cx="2537991" cy="1210647"/>
      </dsp:txXfrm>
    </dsp:sp>
    <dsp:sp modelId="{8B096411-3D56-4DA1-BBFF-170BB5EBDDC9}">
      <dsp:nvSpPr>
        <dsp:cNvPr id="0" name=""/>
        <dsp:cNvSpPr/>
      </dsp:nvSpPr>
      <dsp:spPr>
        <a:xfrm>
          <a:off x="3079225" y="4327946"/>
          <a:ext cx="2986147" cy="1193787"/>
        </a:xfrm>
        <a:prstGeom prst="roundRect">
          <a:avLst/>
        </a:prstGeom>
        <a:solidFill>
          <a:srgbClr val="CC3300"/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None/>
          </a:pP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długotrwałe narażenie na oddziaływanie – </a:t>
          </a:r>
          <a:r>
            <a:rPr lang="pl-P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krótsze życie Mazowszanina</a:t>
          </a:r>
          <a:br>
            <a:rPr lang="pl-P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aż o 8,5 miesiąca</a:t>
          </a:r>
        </a:p>
      </dsp:txBody>
      <dsp:txXfrm>
        <a:off x="3137501" y="4386222"/>
        <a:ext cx="2869595" cy="1077235"/>
      </dsp:txXfrm>
    </dsp:sp>
    <dsp:sp modelId="{343EA72A-299D-434E-AD57-C03B559EB66F}">
      <dsp:nvSpPr>
        <dsp:cNvPr id="0" name=""/>
        <dsp:cNvSpPr/>
      </dsp:nvSpPr>
      <dsp:spPr>
        <a:xfrm>
          <a:off x="0" y="3308596"/>
          <a:ext cx="2668977" cy="1173784"/>
        </a:xfrm>
        <a:prstGeom prst="roundRect">
          <a:avLst/>
        </a:prstGeom>
        <a:solidFill>
          <a:srgbClr val="FB6A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oddziałuje szkodliwie na roślinność, glebę i wodę </a:t>
          </a:r>
        </a:p>
      </dsp:txBody>
      <dsp:txXfrm>
        <a:off x="57299" y="3365895"/>
        <a:ext cx="2554379" cy="1059186"/>
      </dsp:txXfrm>
    </dsp:sp>
    <dsp:sp modelId="{921AC54B-4D83-4F56-A06D-A829E810C00E}">
      <dsp:nvSpPr>
        <dsp:cNvPr id="0" name=""/>
        <dsp:cNvSpPr/>
      </dsp:nvSpPr>
      <dsp:spPr>
        <a:xfrm>
          <a:off x="0" y="1364263"/>
          <a:ext cx="2668977" cy="1173784"/>
        </a:xfrm>
        <a:prstGeom prst="roundRect">
          <a:avLst/>
        </a:prstGeom>
        <a:solidFill>
          <a:srgbClr val="F168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Symbol" panose="05050102010706020507" pitchFamily="18" charset="2"/>
            <a:buChar char=""/>
          </a:pP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nośnikiem </a:t>
          </a:r>
          <a:r>
            <a:rPr lang="pl-PL" sz="16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benzo</a:t>
          </a: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(a)</a:t>
          </a:r>
          <a:r>
            <a:rPr lang="pl-PL" sz="16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pirenu</a:t>
          </a: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b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 powietrzu jest </a:t>
          </a:r>
          <a:b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pl-PL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pył zawieszony</a:t>
          </a:r>
        </a:p>
      </dsp:txBody>
      <dsp:txXfrm>
        <a:off x="57299" y="1421562"/>
        <a:ext cx="2554379" cy="10591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3C8F4-B550-4CB1-9F2E-E45159F1B173}">
      <dsp:nvSpPr>
        <dsp:cNvPr id="0" name=""/>
        <dsp:cNvSpPr/>
      </dsp:nvSpPr>
      <dsp:spPr>
        <a:xfrm>
          <a:off x="0" y="44998"/>
          <a:ext cx="1676400" cy="10628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Edukacja ekologiczna</a:t>
          </a:r>
        </a:p>
      </dsp:txBody>
      <dsp:txXfrm>
        <a:off x="51885" y="96883"/>
        <a:ext cx="1572630" cy="959101"/>
      </dsp:txXfrm>
    </dsp:sp>
    <dsp:sp modelId="{D25B12FF-4CF9-47A1-A855-40103F9D24BF}">
      <dsp:nvSpPr>
        <dsp:cNvPr id="0" name=""/>
        <dsp:cNvSpPr/>
      </dsp:nvSpPr>
      <dsp:spPr>
        <a:xfrm>
          <a:off x="0" y="1570686"/>
          <a:ext cx="1676400" cy="1062871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/>
            <a:t>Kontrola przestrzegania przepisów</a:t>
          </a:r>
        </a:p>
      </dsp:txBody>
      <dsp:txXfrm>
        <a:off x="51885" y="1622571"/>
        <a:ext cx="1572630" cy="9591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16447-4A95-4520-A592-128D7D6B12EB}">
      <dsp:nvSpPr>
        <dsp:cNvPr id="0" name=""/>
        <dsp:cNvSpPr/>
      </dsp:nvSpPr>
      <dsp:spPr>
        <a:xfrm>
          <a:off x="0" y="3363"/>
          <a:ext cx="2559827" cy="34405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l-PL" sz="2400" kern="1200" dirty="0"/>
            <a:t>Ograniczenie niskiej </a:t>
          </a:r>
          <a:r>
            <a:rPr lang="pl-PL" sz="2400" kern="1200" dirty="0" smtClean="0"/>
            <a:t>emisji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l-PL" sz="2400" kern="1200" dirty="0" smtClean="0"/>
            <a:t>*</a:t>
          </a:r>
          <a:r>
            <a:rPr lang="pl-PL" sz="2000" kern="1200" dirty="0" smtClean="0"/>
            <a:t>inwentaryzacja</a:t>
          </a:r>
          <a:br>
            <a:rPr lang="pl-PL" sz="2000" kern="1200" dirty="0" smtClean="0"/>
          </a:br>
          <a:r>
            <a:rPr lang="pl-PL" sz="2000" kern="1200" dirty="0" smtClean="0"/>
            <a:t>*</a:t>
          </a:r>
          <a:r>
            <a:rPr lang="pl-PL" sz="2000" b="1" kern="1200" dirty="0" smtClean="0">
              <a:solidFill>
                <a:srgbClr val="FF0000"/>
              </a:solidFill>
            </a:rPr>
            <a:t>wymiana kotłów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l-PL" sz="2000" kern="1200" dirty="0" smtClean="0"/>
            <a:t>*zakaz używania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l-PL" sz="2000" kern="1200" dirty="0" smtClean="0"/>
            <a:t>      dmuchaw do liści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l-PL" sz="2000" kern="1200" dirty="0" smtClean="0"/>
            <a:t>  * mycie ulic, w tym  na mokro</a:t>
          </a:r>
          <a:endParaRPr lang="pl-PL" sz="2000" kern="1200" dirty="0"/>
        </a:p>
      </dsp:txBody>
      <dsp:txXfrm>
        <a:off x="124960" y="128323"/>
        <a:ext cx="2309907" cy="31906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F11E4-BD59-423A-87A0-DB68DAE82324}">
      <dsp:nvSpPr>
        <dsp:cNvPr id="0" name=""/>
        <dsp:cNvSpPr/>
      </dsp:nvSpPr>
      <dsp:spPr>
        <a:xfrm>
          <a:off x="3657946" y="3323423"/>
          <a:ext cx="3314510" cy="1563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534988" lvl="1" indent="-174625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l-PL" sz="1600" kern="1200" dirty="0"/>
            <a:t>Przejrzyste powietrze, widok </a:t>
          </a:r>
          <a:br>
            <a:rPr lang="pl-PL" sz="1600" kern="1200" dirty="0"/>
          </a:br>
          <a:r>
            <a:rPr lang="pl-PL" sz="1600" kern="1200" dirty="0"/>
            <a:t>aż po horyzont</a:t>
          </a:r>
        </a:p>
        <a:p>
          <a:pPr marL="534988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/>
            <a:t>Czystsza gleba, zdrowsze jedzenie</a:t>
          </a:r>
        </a:p>
      </dsp:txBody>
      <dsp:txXfrm>
        <a:off x="4686650" y="3748711"/>
        <a:ext cx="2251455" cy="1104111"/>
      </dsp:txXfrm>
    </dsp:sp>
    <dsp:sp modelId="{2CF33DBD-1664-40A6-8250-545D3D62CE1E}">
      <dsp:nvSpPr>
        <dsp:cNvPr id="0" name=""/>
        <dsp:cNvSpPr/>
      </dsp:nvSpPr>
      <dsp:spPr>
        <a:xfrm>
          <a:off x="-224536" y="2582465"/>
          <a:ext cx="3181519" cy="24974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l-PL" sz="1600" kern="1200" dirty="0"/>
            <a:t>Lepsza kondycja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l-PL" sz="1600" kern="1200" dirty="0"/>
            <a:t>Więcej sił do rozwoju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pl-PL" sz="1600" kern="1200" dirty="0"/>
            <a:t>Mniej stania w kolejkach w przychodni i aptece</a:t>
          </a:r>
        </a:p>
      </dsp:txBody>
      <dsp:txXfrm>
        <a:off x="-169675" y="3261690"/>
        <a:ext cx="2117341" cy="1763371"/>
      </dsp:txXfrm>
    </dsp:sp>
    <dsp:sp modelId="{39C81E89-2006-4CE3-A63B-D761EAD2EC6F}">
      <dsp:nvSpPr>
        <dsp:cNvPr id="0" name=""/>
        <dsp:cNvSpPr/>
      </dsp:nvSpPr>
      <dsp:spPr>
        <a:xfrm>
          <a:off x="3204251" y="-293772"/>
          <a:ext cx="3993141" cy="19810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534988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/>
            <a:t>Dodatkowe wakacje </a:t>
          </a:r>
          <a:r>
            <a:rPr lang="pl-PL" sz="1600" kern="1200" dirty="0" err="1"/>
            <a:t>all</a:t>
          </a:r>
          <a:r>
            <a:rPr lang="pl-PL" sz="1600" kern="1200" dirty="0"/>
            <a:t> inclusive w roku</a:t>
          </a:r>
        </a:p>
        <a:p>
          <a:pPr marL="534988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/>
            <a:t>Dwie porządne szafy w zabudowie </a:t>
          </a:r>
          <a:br>
            <a:rPr lang="pl-PL" sz="1600" kern="1200" dirty="0"/>
          </a:br>
          <a:r>
            <a:rPr lang="pl-PL" sz="1600" kern="1200" dirty="0" smtClean="0"/>
            <a:t>w</a:t>
          </a:r>
          <a:endParaRPr lang="pl-PL" sz="1600" kern="1200" dirty="0"/>
        </a:p>
      </dsp:txBody>
      <dsp:txXfrm>
        <a:off x="4445710" y="-250256"/>
        <a:ext cx="2708167" cy="1398728"/>
      </dsp:txXfrm>
    </dsp:sp>
    <dsp:sp modelId="{FB3E07E7-9060-4582-B5E0-1204295C341A}">
      <dsp:nvSpPr>
        <dsp:cNvPr id="0" name=""/>
        <dsp:cNvSpPr/>
      </dsp:nvSpPr>
      <dsp:spPr>
        <a:xfrm>
          <a:off x="-224936" y="-226900"/>
          <a:ext cx="3181519" cy="18472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/>
            <a:t>Więcej czasu </a:t>
          </a:r>
          <a:br>
            <a:rPr lang="pl-PL" sz="1600" kern="1200" dirty="0"/>
          </a:br>
          <a:r>
            <a:rPr lang="pl-PL" sz="1600" kern="1200" dirty="0"/>
            <a:t>dla rodziny i wnuków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/>
            <a:t>Więcej czasu </a:t>
          </a:r>
          <a:br>
            <a:rPr lang="pl-PL" sz="1600" kern="1200" dirty="0"/>
          </a:br>
          <a:r>
            <a:rPr lang="pl-PL" sz="1600" kern="1200" dirty="0"/>
            <a:t>na podróże i pasje</a:t>
          </a:r>
        </a:p>
      </dsp:txBody>
      <dsp:txXfrm>
        <a:off x="-184357" y="-186321"/>
        <a:ext cx="2145905" cy="1304294"/>
      </dsp:txXfrm>
    </dsp:sp>
    <dsp:sp modelId="{6290BF4B-B24C-45B0-A72C-696252CF1EBA}">
      <dsp:nvSpPr>
        <dsp:cNvPr id="0" name=""/>
        <dsp:cNvSpPr/>
      </dsp:nvSpPr>
      <dsp:spPr>
        <a:xfrm>
          <a:off x="1176910" y="282260"/>
          <a:ext cx="2656001" cy="206024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solidFill>
                <a:schemeClr val="tx1"/>
              </a:solidFill>
            </a:rPr>
            <a:t>Wydłużysz życie</a:t>
          </a:r>
        </a:p>
      </dsp:txBody>
      <dsp:txXfrm>
        <a:off x="1954835" y="885691"/>
        <a:ext cx="1878076" cy="1456810"/>
      </dsp:txXfrm>
    </dsp:sp>
    <dsp:sp modelId="{903E1918-3C38-45A2-97B8-1AAA16105FA7}">
      <dsp:nvSpPr>
        <dsp:cNvPr id="0" name=""/>
        <dsp:cNvSpPr/>
      </dsp:nvSpPr>
      <dsp:spPr>
        <a:xfrm rot="5400000">
          <a:off x="3955030" y="159871"/>
          <a:ext cx="2060241" cy="233674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solidFill>
                <a:schemeClr val="tx1"/>
              </a:solidFill>
            </a:rPr>
            <a:t>Oszczędzisz</a:t>
          </a:r>
        </a:p>
      </dsp:txBody>
      <dsp:txXfrm rot="-5400000">
        <a:off x="3816778" y="901554"/>
        <a:ext cx="1652329" cy="1456810"/>
      </dsp:txXfrm>
    </dsp:sp>
    <dsp:sp modelId="{6DDF7FFE-D00C-452A-8AAB-95D8F9CEC379}">
      <dsp:nvSpPr>
        <dsp:cNvPr id="0" name=""/>
        <dsp:cNvSpPr/>
      </dsp:nvSpPr>
      <dsp:spPr>
        <a:xfrm rot="10800000">
          <a:off x="3582580" y="2227806"/>
          <a:ext cx="2426799" cy="22287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>
              <a:solidFill>
                <a:schemeClr val="tx1"/>
              </a:solidFill>
            </a:rPr>
            <a:t>   Poprawisz </a:t>
          </a:r>
          <a:r>
            <a:rPr lang="pl-PL" sz="2000" b="1" kern="1200" dirty="0" smtClean="0">
              <a:solidFill>
                <a:schemeClr val="tx1"/>
              </a:solidFill>
            </a:rPr>
            <a:t>stan       </a:t>
          </a:r>
          <a:r>
            <a:rPr lang="pl-PL" sz="2000" b="1" kern="1200" dirty="0">
              <a:solidFill>
                <a:schemeClr val="tx1"/>
              </a:solidFill>
            </a:rPr>
            <a:t>środowiska</a:t>
          </a:r>
        </a:p>
      </dsp:txBody>
      <dsp:txXfrm rot="10800000">
        <a:off x="3582580" y="2227806"/>
        <a:ext cx="1716006" cy="1575978"/>
      </dsp:txXfrm>
    </dsp:sp>
    <dsp:sp modelId="{AF253E8C-2207-4ED0-B8F9-9D5D8533126F}">
      <dsp:nvSpPr>
        <dsp:cNvPr id="0" name=""/>
        <dsp:cNvSpPr/>
      </dsp:nvSpPr>
      <dsp:spPr>
        <a:xfrm rot="16200000">
          <a:off x="1325216" y="2037471"/>
          <a:ext cx="2060241" cy="243106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solidFill>
                <a:schemeClr val="tx1"/>
              </a:solidFill>
            </a:rPr>
            <a:t>Poprawisz </a:t>
          </a:r>
          <a:r>
            <a:rPr lang="pl-PL" sz="2000" b="1" kern="1200">
              <a:solidFill>
                <a:schemeClr val="tx1"/>
              </a:solidFill>
            </a:rPr>
            <a:t>swoje zdrowie</a:t>
          </a:r>
          <a:endParaRPr lang="pl-PL" sz="2000" b="1" kern="1200" dirty="0">
            <a:solidFill>
              <a:schemeClr val="tx1"/>
            </a:solidFill>
          </a:endParaRPr>
        </a:p>
      </dsp:txBody>
      <dsp:txXfrm rot="5400000">
        <a:off x="1851847" y="2222882"/>
        <a:ext cx="1719022" cy="1456810"/>
      </dsp:txXfrm>
    </dsp:sp>
    <dsp:sp modelId="{D30A047E-6637-4688-9E6C-FBBC614E9485}">
      <dsp:nvSpPr>
        <dsp:cNvPr id="0" name=""/>
        <dsp:cNvSpPr/>
      </dsp:nvSpPr>
      <dsp:spPr>
        <a:xfrm>
          <a:off x="3130563" y="2015361"/>
          <a:ext cx="711330" cy="61854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A43D4-466F-4047-AD3C-20B2FDBE9EFD}">
      <dsp:nvSpPr>
        <dsp:cNvPr id="0" name=""/>
        <dsp:cNvSpPr/>
      </dsp:nvSpPr>
      <dsp:spPr>
        <a:xfrm rot="10800000">
          <a:off x="3130563" y="2253264"/>
          <a:ext cx="711330" cy="61854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48320-C402-407C-A560-DB5FE379D8DB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CE7B9-8713-4CD6-B30E-83D388AD5F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63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FFB30-119A-4679-B0DF-4230E08D840C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7043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FFB30-119A-4679-B0DF-4230E08D840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469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FFB30-119A-4679-B0DF-4230E08D840C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6363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CE7B9-8713-4CD6-B30E-83D388AD5F39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6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36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4138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70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7324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651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564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366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30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7790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7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416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C62C7-DF0C-469A-800B-3F005E0E0A85}" type="datetimeFigureOut">
              <a:rPr lang="pl-PL" smtClean="0"/>
              <a:t>12.11.2024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58645-7D64-4B3F-9169-16176AD00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49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2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2276237" y="682171"/>
            <a:ext cx="7126766" cy="754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5400" b="1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sz="5400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17600" b="1" i="1" dirty="0" smtClean="0">
                <a:solidFill>
                  <a:schemeClr val="tx2">
                    <a:lumMod val="75000"/>
                  </a:schemeClr>
                </a:solidFill>
              </a:rPr>
              <a:t>Mazowsze bez smogu</a:t>
            </a:r>
            <a:endParaRPr lang="pl-PL" sz="17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Podtytuł 2"/>
          <p:cNvSpPr txBox="1">
            <a:spLocks/>
          </p:cNvSpPr>
          <p:nvPr/>
        </p:nvSpPr>
        <p:spPr>
          <a:xfrm>
            <a:off x="201248" y="2194296"/>
            <a:ext cx="10307036" cy="3108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 smtClean="0">
                <a:solidFill>
                  <a:srgbClr val="0070C0"/>
                </a:solidFill>
              </a:rPr>
              <a:t>                           </a:t>
            </a:r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Co wisi w powietrzu?  </a:t>
            </a:r>
          </a:p>
          <a:p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            Projekt  „Mazowsze bez smogu”</a:t>
            </a:r>
          </a:p>
          <a:p>
            <a:pPr algn="l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                Uchwała antysmogowa w Woj. Mazowieckim</a:t>
            </a:r>
          </a:p>
          <a:p>
            <a:pPr algn="l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            Kotły CO na paliwa stałe w Gminie Miasto Płońsk</a:t>
            </a:r>
            <a:endParaRPr lang="pl-PL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Prążkowana strzałka w prawo 5"/>
          <p:cNvSpPr/>
          <p:nvPr/>
        </p:nvSpPr>
        <p:spPr>
          <a:xfrm>
            <a:off x="4012372" y="2372968"/>
            <a:ext cx="576064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7" name="Prążkowana strzałka w prawo 6"/>
          <p:cNvSpPr/>
          <p:nvPr/>
        </p:nvSpPr>
        <p:spPr>
          <a:xfrm>
            <a:off x="827584" y="3391517"/>
            <a:ext cx="576064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ążkowana strzałka w prawo 7"/>
          <p:cNvSpPr/>
          <p:nvPr/>
        </p:nvSpPr>
        <p:spPr>
          <a:xfrm>
            <a:off x="1988205" y="5640353"/>
            <a:ext cx="576064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2" descr="C:\Users\ekodoradca\Desktop\Poziomy podstawowy kolorow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2" y="5247195"/>
            <a:ext cx="8790789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ążkowana strzałka w prawo 9"/>
          <p:cNvSpPr/>
          <p:nvPr/>
        </p:nvSpPr>
        <p:spPr>
          <a:xfrm>
            <a:off x="2699792" y="2914399"/>
            <a:ext cx="576064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11" name="Prążkowana strzałka w prawo 10"/>
          <p:cNvSpPr/>
          <p:nvPr/>
        </p:nvSpPr>
        <p:spPr>
          <a:xfrm>
            <a:off x="506814" y="3915214"/>
            <a:ext cx="576064" cy="1800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53" y="732189"/>
            <a:ext cx="1422284" cy="145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2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-1260648" y="188640"/>
            <a:ext cx="12192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wisi w powietrzu?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779862" y="1076225"/>
            <a:ext cx="7435680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każdym oddechem człowiek wciąga do płuc ok. pół litra powietrza</a:t>
            </a:r>
          </a:p>
        </p:txBody>
      </p:sp>
      <p:pic>
        <p:nvPicPr>
          <p:cNvPr id="14" name="Grafika 2">
            <a:extLst>
              <a:ext uri="{FF2B5EF4-FFF2-40B4-BE49-F238E27FC236}">
                <a16:creationId xmlns="" xmlns:a16="http://schemas.microsoft.com/office/drawing/2014/main" id="{16DFCA91-763D-490F-9761-6CCAD44CAF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4534" y="1532760"/>
            <a:ext cx="5150069" cy="5150069"/>
          </a:xfrm>
          <a:prstGeom prst="rect">
            <a:avLst/>
          </a:prstGeom>
        </p:spPr>
      </p:pic>
      <p:sp>
        <p:nvSpPr>
          <p:cNvPr id="15" name="Chmurka 14">
            <a:extLst>
              <a:ext uri="{FF2B5EF4-FFF2-40B4-BE49-F238E27FC236}">
                <a16:creationId xmlns="" xmlns:a16="http://schemas.microsoft.com/office/drawing/2014/main" id="{5351E72C-7C25-4D50-BA4A-57C21DD1ED6E}"/>
              </a:ext>
            </a:extLst>
          </p:cNvPr>
          <p:cNvSpPr/>
          <p:nvPr/>
        </p:nvSpPr>
        <p:spPr>
          <a:xfrm>
            <a:off x="1985829" y="2584040"/>
            <a:ext cx="1343112" cy="1618593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PM 10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6" name="Chmurka 15">
            <a:extLst>
              <a:ext uri="{FF2B5EF4-FFF2-40B4-BE49-F238E27FC236}">
                <a16:creationId xmlns="" xmlns:a16="http://schemas.microsoft.com/office/drawing/2014/main" id="{5351E72C-7C25-4D50-BA4A-57C21DD1ED6E}"/>
              </a:ext>
            </a:extLst>
          </p:cNvPr>
          <p:cNvSpPr/>
          <p:nvPr/>
        </p:nvSpPr>
        <p:spPr>
          <a:xfrm rot="20827089">
            <a:off x="300041" y="1974173"/>
            <a:ext cx="1343112" cy="1618593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tx1"/>
                </a:solidFill>
              </a:rPr>
              <a:t>NOx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7" name="Chmurka 16">
            <a:extLst>
              <a:ext uri="{FF2B5EF4-FFF2-40B4-BE49-F238E27FC236}">
                <a16:creationId xmlns="" xmlns:a16="http://schemas.microsoft.com/office/drawing/2014/main" id="{5351E72C-7C25-4D50-BA4A-57C21DD1ED6E}"/>
              </a:ext>
            </a:extLst>
          </p:cNvPr>
          <p:cNvSpPr/>
          <p:nvPr/>
        </p:nvSpPr>
        <p:spPr>
          <a:xfrm rot="398812">
            <a:off x="869024" y="4293381"/>
            <a:ext cx="1343112" cy="1618593"/>
          </a:xfrm>
          <a:prstGeom prst="cloud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SO2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" name="Chmurka 17">
            <a:extLst>
              <a:ext uri="{FF2B5EF4-FFF2-40B4-BE49-F238E27FC236}">
                <a16:creationId xmlns="" xmlns:a16="http://schemas.microsoft.com/office/drawing/2014/main" id="{5351E72C-7C25-4D50-BA4A-57C21DD1ED6E}"/>
              </a:ext>
            </a:extLst>
          </p:cNvPr>
          <p:cNvSpPr/>
          <p:nvPr/>
        </p:nvSpPr>
        <p:spPr>
          <a:xfrm rot="474958">
            <a:off x="2941698" y="4782718"/>
            <a:ext cx="1343112" cy="1618593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B(a)P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3" name="Chmurka 3">
            <a:extLst>
              <a:ext uri="{FF2B5EF4-FFF2-40B4-BE49-F238E27FC236}">
                <a16:creationId xmlns="" xmlns:a16="http://schemas.microsoft.com/office/drawing/2014/main" id="{DD0EDEA0-ABAF-41A8-9FAB-8BBB37299DC1}"/>
              </a:ext>
            </a:extLst>
          </p:cNvPr>
          <p:cNvSpPr/>
          <p:nvPr/>
        </p:nvSpPr>
        <p:spPr>
          <a:xfrm>
            <a:off x="3182206" y="1563732"/>
            <a:ext cx="1315496" cy="121973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43219"/>
              <a:gd name="connsiteX1" fmla="*/ 6005 w 43256"/>
              <a:gd name="connsiteY1" fmla="*/ 6766 h 43219"/>
              <a:gd name="connsiteX2" fmla="*/ 14041 w 43256"/>
              <a:gd name="connsiteY2" fmla="*/ 5061 h 43219"/>
              <a:gd name="connsiteX3" fmla="*/ 22492 w 43256"/>
              <a:gd name="connsiteY3" fmla="*/ 3291 h 43219"/>
              <a:gd name="connsiteX4" fmla="*/ 25785 w 43256"/>
              <a:gd name="connsiteY4" fmla="*/ 59 h 43219"/>
              <a:gd name="connsiteX5" fmla="*/ 29869 w 43256"/>
              <a:gd name="connsiteY5" fmla="*/ 2340 h 43219"/>
              <a:gd name="connsiteX6" fmla="*/ 35499 w 43256"/>
              <a:gd name="connsiteY6" fmla="*/ 549 h 43219"/>
              <a:gd name="connsiteX7" fmla="*/ 38354 w 43256"/>
              <a:gd name="connsiteY7" fmla="*/ 5435 h 43219"/>
              <a:gd name="connsiteX8" fmla="*/ 42018 w 43256"/>
              <a:gd name="connsiteY8" fmla="*/ 10177 h 43219"/>
              <a:gd name="connsiteX9" fmla="*/ 41854 w 43256"/>
              <a:gd name="connsiteY9" fmla="*/ 15319 h 43219"/>
              <a:gd name="connsiteX10" fmla="*/ 43052 w 43256"/>
              <a:gd name="connsiteY10" fmla="*/ 23181 h 43219"/>
              <a:gd name="connsiteX11" fmla="*/ 37440 w 43256"/>
              <a:gd name="connsiteY11" fmla="*/ 30063 h 43219"/>
              <a:gd name="connsiteX12" fmla="*/ 35431 w 43256"/>
              <a:gd name="connsiteY12" fmla="*/ 35960 h 43219"/>
              <a:gd name="connsiteX13" fmla="*/ 28591 w 43256"/>
              <a:gd name="connsiteY13" fmla="*/ 36674 h 43219"/>
              <a:gd name="connsiteX14" fmla="*/ 23703 w 43256"/>
              <a:gd name="connsiteY14" fmla="*/ 42965 h 43219"/>
              <a:gd name="connsiteX15" fmla="*/ 16516 w 43256"/>
              <a:gd name="connsiteY15" fmla="*/ 39125 h 43219"/>
              <a:gd name="connsiteX16" fmla="*/ 5840 w 43256"/>
              <a:gd name="connsiteY16" fmla="*/ 35331 h 43219"/>
              <a:gd name="connsiteX17" fmla="*/ 1146 w 43256"/>
              <a:gd name="connsiteY17" fmla="*/ 31109 h 43219"/>
              <a:gd name="connsiteX18" fmla="*/ 2149 w 43256"/>
              <a:gd name="connsiteY18" fmla="*/ 25410 h 43219"/>
              <a:gd name="connsiteX19" fmla="*/ 31 w 43256"/>
              <a:gd name="connsiteY19" fmla="*/ 19563 h 43219"/>
              <a:gd name="connsiteX20" fmla="*/ 3899 w 43256"/>
              <a:gd name="connsiteY20" fmla="*/ 14366 h 43219"/>
              <a:gd name="connsiteX21" fmla="*/ 3936 w 43256"/>
              <a:gd name="connsiteY21" fmla="*/ 14229 h 43219"/>
              <a:gd name="connsiteX0" fmla="*/ 4729 w 43256"/>
              <a:gd name="connsiteY0" fmla="*/ 26036 h 43219"/>
              <a:gd name="connsiteX1" fmla="*/ 2196 w 43256"/>
              <a:gd name="connsiteY1" fmla="*/ 25239 h 43219"/>
              <a:gd name="connsiteX2" fmla="*/ 6964 w 43256"/>
              <a:gd name="connsiteY2" fmla="*/ 34758 h 43219"/>
              <a:gd name="connsiteX3" fmla="*/ 5856 w 43256"/>
              <a:gd name="connsiteY3" fmla="*/ 35139 h 43219"/>
              <a:gd name="connsiteX4" fmla="*/ 16514 w 43256"/>
              <a:gd name="connsiteY4" fmla="*/ 38949 h 43219"/>
              <a:gd name="connsiteX5" fmla="*/ 15846 w 43256"/>
              <a:gd name="connsiteY5" fmla="*/ 37209 h 43219"/>
              <a:gd name="connsiteX6" fmla="*/ 28863 w 43256"/>
              <a:gd name="connsiteY6" fmla="*/ 34610 h 43219"/>
              <a:gd name="connsiteX7" fmla="*/ 28596 w 43256"/>
              <a:gd name="connsiteY7" fmla="*/ 36519 h 43219"/>
              <a:gd name="connsiteX8" fmla="*/ 34165 w 43256"/>
              <a:gd name="connsiteY8" fmla="*/ 22813 h 43219"/>
              <a:gd name="connsiteX9" fmla="*/ 37416 w 43256"/>
              <a:gd name="connsiteY9" fmla="*/ 29949 h 43219"/>
              <a:gd name="connsiteX10" fmla="*/ 41834 w 43256"/>
              <a:gd name="connsiteY10" fmla="*/ 15213 h 43219"/>
              <a:gd name="connsiteX11" fmla="*/ 40386 w 43256"/>
              <a:gd name="connsiteY11" fmla="*/ 17889 h 43219"/>
              <a:gd name="connsiteX12" fmla="*/ 38360 w 43256"/>
              <a:gd name="connsiteY12" fmla="*/ 5285 h 43219"/>
              <a:gd name="connsiteX13" fmla="*/ 38436 w 43256"/>
              <a:gd name="connsiteY13" fmla="*/ 6549 h 43219"/>
              <a:gd name="connsiteX14" fmla="*/ 29114 w 43256"/>
              <a:gd name="connsiteY14" fmla="*/ 3811 h 43219"/>
              <a:gd name="connsiteX15" fmla="*/ 29856 w 43256"/>
              <a:gd name="connsiteY15" fmla="*/ 2199 h 43219"/>
              <a:gd name="connsiteX16" fmla="*/ 22177 w 43256"/>
              <a:gd name="connsiteY16" fmla="*/ 4579 h 43219"/>
              <a:gd name="connsiteX17" fmla="*/ 22536 w 43256"/>
              <a:gd name="connsiteY17" fmla="*/ 3189 h 43219"/>
              <a:gd name="connsiteX18" fmla="*/ 14036 w 43256"/>
              <a:gd name="connsiteY18" fmla="*/ 5051 h 43219"/>
              <a:gd name="connsiteX19" fmla="*/ 15336 w 43256"/>
              <a:gd name="connsiteY19" fmla="*/ 6399 h 43219"/>
              <a:gd name="connsiteX20" fmla="*/ 4163 w 43256"/>
              <a:gd name="connsiteY20" fmla="*/ 15648 h 43219"/>
              <a:gd name="connsiteX21" fmla="*/ 3936 w 43256"/>
              <a:gd name="connsiteY21" fmla="*/ 14229 h 43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43219">
                <a:moveTo>
                  <a:pt x="3936" y="14229"/>
                </a:moveTo>
                <a:cubicBezTo>
                  <a:pt x="3665" y="11516"/>
                  <a:pt x="4643" y="8780"/>
                  <a:pt x="6005" y="6766"/>
                </a:cubicBezTo>
                <a:cubicBezTo>
                  <a:pt x="8157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6694" y="34480"/>
                  <a:pt x="35431" y="35960"/>
                </a:cubicBezTo>
                <a:cubicBezTo>
                  <a:pt x="33512" y="38209"/>
                  <a:pt x="30740" y="38498"/>
                  <a:pt x="28591" y="36674"/>
                </a:cubicBezTo>
                <a:cubicBezTo>
                  <a:pt x="27896" y="39807"/>
                  <a:pt x="26035" y="42202"/>
                  <a:pt x="23703" y="42965"/>
                </a:cubicBezTo>
                <a:cubicBezTo>
                  <a:pt x="20955" y="43864"/>
                  <a:pt x="18087" y="42332"/>
                  <a:pt x="16516" y="39125"/>
                </a:cubicBezTo>
                <a:cubicBezTo>
                  <a:pt x="12808" y="421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43219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6514" y="38949"/>
                </a:moveTo>
                <a:cubicBezTo>
                  <a:pt x="16247" y="38403"/>
                  <a:pt x="16023" y="37820"/>
                  <a:pt x="15846" y="37209"/>
                </a:cubicBezTo>
                <a:moveTo>
                  <a:pt x="28863" y="34610"/>
                </a:moveTo>
                <a:cubicBezTo>
                  <a:pt x="28824" y="35257"/>
                  <a:pt x="28734" y="35897"/>
                  <a:pt x="28596" y="365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PM 2,5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="" xmlns:a16="http://schemas.microsoft.com/office/drawing/2014/main" id="{39F3C15F-E287-4D65-AACD-233204AB2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9434198"/>
              </p:ext>
            </p:extLst>
          </p:nvPr>
        </p:nvGraphicFramePr>
        <p:xfrm>
          <a:off x="0" y="722500"/>
          <a:ext cx="9144000" cy="5730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hmurka 11">
            <a:extLst>
              <a:ext uri="{FF2B5EF4-FFF2-40B4-BE49-F238E27FC236}">
                <a16:creationId xmlns="" xmlns:a16="http://schemas.microsoft.com/office/drawing/2014/main" id="{28E6B416-2741-4643-A0BC-E841425E14B8}"/>
              </a:ext>
            </a:extLst>
          </p:cNvPr>
          <p:cNvSpPr/>
          <p:nvPr/>
        </p:nvSpPr>
        <p:spPr>
          <a:xfrm>
            <a:off x="3419873" y="2697480"/>
            <a:ext cx="2664296" cy="1955656"/>
          </a:xfrm>
          <a:prstGeom prst="cloud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Pyły zawieszone</a:t>
            </a:r>
            <a:endParaRPr lang="pl-P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16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9EFF48A3-07D8-4ED7-B87B-1AF245611B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834925"/>
              </p:ext>
            </p:extLst>
          </p:nvPr>
        </p:nvGraphicFramePr>
        <p:xfrm>
          <a:off x="1" y="1412775"/>
          <a:ext cx="9143999" cy="4972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rostokąt 3"/>
          <p:cNvSpPr/>
          <p:nvPr/>
        </p:nvSpPr>
        <p:spPr>
          <a:xfrm rot="19278875">
            <a:off x="3857702" y="3244334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Tlenki azotu</a:t>
            </a:r>
            <a:endParaRPr lang="pl-P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hmurka 4">
            <a:extLst>
              <a:ext uri="{FF2B5EF4-FFF2-40B4-BE49-F238E27FC236}">
                <a16:creationId xmlns="" xmlns:a16="http://schemas.microsoft.com/office/drawing/2014/main" id="{3062D437-EDCD-4C26-ADF0-3139236425AA}"/>
              </a:ext>
            </a:extLst>
          </p:cNvPr>
          <p:cNvSpPr/>
          <p:nvPr/>
        </p:nvSpPr>
        <p:spPr>
          <a:xfrm>
            <a:off x="3635896" y="2838383"/>
            <a:ext cx="2663190" cy="163830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Tlenki azotu</a:t>
            </a:r>
            <a:endParaRPr lang="pl-PL" sz="1100" dirty="0">
              <a:solidFill>
                <a:srgbClr val="7030A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50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="" xmlns:a16="http://schemas.microsoft.com/office/drawing/2014/main" id="{0935CB1F-36EA-4CB4-B261-9ACACCA5E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542633"/>
              </p:ext>
            </p:extLst>
          </p:nvPr>
        </p:nvGraphicFramePr>
        <p:xfrm>
          <a:off x="1" y="861848"/>
          <a:ext cx="9143999" cy="5637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hmurka 13">
            <a:extLst>
              <a:ext uri="{FF2B5EF4-FFF2-40B4-BE49-F238E27FC236}">
                <a16:creationId xmlns="" xmlns:a16="http://schemas.microsoft.com/office/drawing/2014/main" id="{D49BC946-DC4C-48AA-9A36-C6F29C52FC13}"/>
              </a:ext>
            </a:extLst>
          </p:cNvPr>
          <p:cNvSpPr/>
          <p:nvPr/>
        </p:nvSpPr>
        <p:spPr>
          <a:xfrm>
            <a:off x="2987824" y="2663370"/>
            <a:ext cx="2880320" cy="2349805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Benzo</a:t>
            </a:r>
            <a:r>
              <a:rPr lang="pl-PL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</a:t>
            </a:r>
            <a:r>
              <a:rPr lang="pl-PL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piren</a:t>
            </a:r>
            <a:endParaRPr lang="pl-PL" sz="11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D82D8A01-5411-44F3-8794-0A986542E2FA}"/>
              </a:ext>
            </a:extLst>
          </p:cNvPr>
          <p:cNvSpPr txBox="1"/>
          <p:nvPr/>
        </p:nvSpPr>
        <p:spPr>
          <a:xfrm>
            <a:off x="-1" y="-3896138"/>
            <a:ext cx="14521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Benzo</a:t>
            </a:r>
            <a:r>
              <a:rPr lang="pl-PL" sz="4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pl-PL" sz="4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piren</a:t>
            </a:r>
            <a:endParaRPr lang="pl-PL" sz="4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34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6303810" cy="646841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39552" y="692696"/>
            <a:ext cx="30243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dirty="0" smtClean="0"/>
          </a:p>
          <a:p>
            <a:pPr algn="ctr"/>
            <a:r>
              <a:rPr lang="pl-PL" sz="2800" b="1" dirty="0" smtClean="0">
                <a:solidFill>
                  <a:srgbClr val="FF0000"/>
                </a:solidFill>
              </a:rPr>
              <a:t>Przekroczenia w 2018 r :</a:t>
            </a:r>
          </a:p>
          <a:p>
            <a:r>
              <a:rPr lang="pl-PL" sz="2800" dirty="0" smtClean="0"/>
              <a:t>PM10, PM2,5, B(a)P, NO2 </a:t>
            </a:r>
          </a:p>
          <a:p>
            <a:r>
              <a:rPr lang="pl-PL" sz="2800" dirty="0" smtClean="0"/>
              <a:t>w roku 2018 </a:t>
            </a:r>
          </a:p>
        </p:txBody>
      </p:sp>
    </p:spTree>
    <p:extLst>
      <p:ext uri="{BB962C8B-B14F-4D97-AF65-F5344CB8AC3E}">
        <p14:creationId xmlns:p14="http://schemas.microsoft.com/office/powerpoint/2010/main" val="56153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4255" y="836714"/>
            <a:ext cx="4114800" cy="51740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solidFill>
                  <a:srgbClr val="FF0000"/>
                </a:solidFill>
              </a:rPr>
              <a:t>    Co chcemy        osiągnąć?</a:t>
            </a:r>
          </a:p>
          <a:p>
            <a:pPr marL="0" indent="0" algn="ctr">
              <a:buNone/>
            </a:pPr>
            <a:endParaRPr lang="pl-PL" sz="3600" b="1" dirty="0">
              <a:solidFill>
                <a:srgbClr val="FF000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683568" y="2636912"/>
            <a:ext cx="36724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200" b="1" dirty="0"/>
              <a:t>Redukcja emisji:</a:t>
            </a:r>
          </a:p>
          <a:p>
            <a:pPr lvl="0"/>
            <a:r>
              <a:rPr lang="pl-PL" sz="2400" b="1" dirty="0"/>
              <a:t>44%</a:t>
            </a:r>
            <a:r>
              <a:rPr lang="pl-PL" sz="2400" dirty="0"/>
              <a:t> dla PM10 </a:t>
            </a:r>
          </a:p>
          <a:p>
            <a:pPr lvl="0"/>
            <a:r>
              <a:rPr lang="pl-PL" sz="2400" b="1" dirty="0"/>
              <a:t>57%</a:t>
            </a:r>
            <a:r>
              <a:rPr lang="pl-PL" sz="2400" dirty="0"/>
              <a:t> dla PM2,5 </a:t>
            </a:r>
          </a:p>
          <a:p>
            <a:pPr lvl="0"/>
            <a:r>
              <a:rPr lang="pl-PL" sz="2400" b="1" dirty="0"/>
              <a:t>69%</a:t>
            </a:r>
            <a:r>
              <a:rPr lang="pl-PL" sz="2400" dirty="0"/>
              <a:t> dla </a:t>
            </a:r>
            <a:r>
              <a:rPr lang="pl-PL" sz="2400" dirty="0" err="1"/>
              <a:t>benzo</a:t>
            </a:r>
            <a:r>
              <a:rPr lang="pl-PL" sz="2400" dirty="0"/>
              <a:t>(a)</a:t>
            </a:r>
            <a:r>
              <a:rPr lang="pl-PL" sz="2400" dirty="0" err="1"/>
              <a:t>pirenu</a:t>
            </a:r>
            <a:r>
              <a:rPr lang="pl-PL" sz="2400" dirty="0"/>
              <a:t>;</a:t>
            </a:r>
          </a:p>
          <a:p>
            <a:pPr lvl="0"/>
            <a:r>
              <a:rPr lang="pl-PL" sz="2400" b="1" dirty="0"/>
              <a:t>27%</a:t>
            </a:r>
            <a:r>
              <a:rPr lang="pl-PL" sz="2400" dirty="0"/>
              <a:t> dla </a:t>
            </a:r>
            <a:r>
              <a:rPr lang="pl-PL" sz="2400" dirty="0" err="1"/>
              <a:t>ditlenku</a:t>
            </a:r>
            <a:r>
              <a:rPr lang="pl-PL" sz="2400" dirty="0"/>
              <a:t> azotu,</a:t>
            </a:r>
          </a:p>
          <a:p>
            <a:r>
              <a:rPr lang="pl-PL" sz="2400" dirty="0"/>
              <a:t>osiągnięcie wielkości stężeń</a:t>
            </a:r>
            <a:r>
              <a:rPr lang="pl-PL" sz="2400" b="1" dirty="0"/>
              <a:t> poniżej poziomów dopuszczalnych </a:t>
            </a:r>
            <a:br>
              <a:rPr lang="pl-PL" sz="2400" b="1" dirty="0"/>
            </a:br>
            <a:r>
              <a:rPr lang="pl-PL" sz="2400" b="1" dirty="0"/>
              <a:t>i docelowego.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3577" y="809004"/>
            <a:ext cx="5066122" cy="599158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582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zaokrąglony 13"/>
          <p:cNvSpPr/>
          <p:nvPr/>
        </p:nvSpPr>
        <p:spPr>
          <a:xfrm>
            <a:off x="5867016" y="1944976"/>
            <a:ext cx="2978922" cy="443635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zaokrąglony 2"/>
          <p:cNvSpPr/>
          <p:nvPr/>
        </p:nvSpPr>
        <p:spPr>
          <a:xfrm>
            <a:off x="173968" y="1944976"/>
            <a:ext cx="5350966" cy="4508359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26516" y="548680"/>
            <a:ext cx="8330570" cy="719082"/>
          </a:xfrm>
        </p:spPr>
        <p:txBody>
          <a:bodyPr>
            <a:normAutofit fontScale="90000"/>
          </a:bodyPr>
          <a:lstStyle/>
          <a:p>
            <a:r>
              <a:rPr lang="pl-PL" sz="4400" dirty="0" smtClean="0">
                <a:latin typeface="Arial"/>
                <a:cs typeface="Arial"/>
              </a:rPr>
              <a:t>    Działania </a:t>
            </a:r>
            <a:r>
              <a:rPr lang="pl-PL" sz="4400" dirty="0">
                <a:latin typeface="Arial"/>
                <a:cs typeface="Arial"/>
              </a:rPr>
              <a:t>naprawcze 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302821" y="1963900"/>
            <a:ext cx="5088980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pl-PL" sz="3600" dirty="0" smtClean="0">
                <a:solidFill>
                  <a:srgbClr val="000000"/>
                </a:solidFill>
              </a:rPr>
              <a:t>Dla </a:t>
            </a:r>
            <a:r>
              <a:rPr lang="pl-PL" sz="3600" dirty="0">
                <a:solidFill>
                  <a:srgbClr val="000000"/>
                </a:solidFill>
              </a:rPr>
              <a:t>wszystkich gmin:</a:t>
            </a:r>
            <a:endParaRPr lang="pl-PL" sz="3600" dirty="0">
              <a:solidFill>
                <a:srgbClr val="000000"/>
              </a:solidFill>
              <a:cs typeface="Arial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2862648" y="2733995"/>
            <a:ext cx="2400300" cy="2763130"/>
            <a:chOff x="3688213" y="3041422"/>
            <a:chExt cx="3200400" cy="2763130"/>
          </a:xfrm>
        </p:grpSpPr>
        <p:sp>
          <p:nvSpPr>
            <p:cNvPr id="551" name="Znak plus 550">
              <a:extLst>
                <a:ext uri="{FF2B5EF4-FFF2-40B4-BE49-F238E27FC236}">
                  <a16:creationId xmlns:a16="http://schemas.microsoft.com/office/drawing/2014/main" xmlns="" id="{9BCDAD27-8779-45D2-9D85-005DEE52390C}"/>
                </a:ext>
              </a:extLst>
            </p:cNvPr>
            <p:cNvSpPr/>
            <p:nvPr/>
          </p:nvSpPr>
          <p:spPr>
            <a:xfrm>
              <a:off x="3688213" y="3879997"/>
              <a:ext cx="965200" cy="965200"/>
            </a:xfrm>
            <a:prstGeom prst="mathPlus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aphicFrame>
          <p:nvGraphicFramePr>
            <p:cNvPr id="552" name="Diagram 551">
              <a:extLst>
                <a:ext uri="{FF2B5EF4-FFF2-40B4-BE49-F238E27FC236}">
                  <a16:creationId xmlns:a16="http://schemas.microsoft.com/office/drawing/2014/main" xmlns="" id="{39C23434-415A-4CD5-AF60-3F591818D2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66766308"/>
                </p:ext>
              </p:extLst>
            </p:nvPr>
          </p:nvGraphicFramePr>
          <p:xfrm>
            <a:off x="4653413" y="3041422"/>
            <a:ext cx="2235200" cy="276313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graphicFrame>
        <p:nvGraphicFramePr>
          <p:cNvPr id="558" name="Symbol zastępczy zawartości 5">
            <a:extLst>
              <a:ext uri="{FF2B5EF4-FFF2-40B4-BE49-F238E27FC236}">
                <a16:creationId xmlns:a16="http://schemas.microsoft.com/office/drawing/2014/main" xmlns="" id="{8763148F-54C4-4BD6-A044-5B694B922C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519250"/>
              </p:ext>
            </p:extLst>
          </p:nvPr>
        </p:nvGraphicFramePr>
        <p:xfrm>
          <a:off x="215108" y="2610231"/>
          <a:ext cx="2559827" cy="3443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65" name="Prostokąt: zaokrąglone rogi 664">
            <a:extLst>
              <a:ext uri="{FF2B5EF4-FFF2-40B4-BE49-F238E27FC236}">
                <a16:creationId xmlns:a16="http://schemas.microsoft.com/office/drawing/2014/main" xmlns="" id="{DE7C9B30-5FAE-4FB6-B96E-EFE094949053}"/>
              </a:ext>
            </a:extLst>
          </p:cNvPr>
          <p:cNvSpPr/>
          <p:nvPr/>
        </p:nvSpPr>
        <p:spPr>
          <a:xfrm>
            <a:off x="5986848" y="4537770"/>
            <a:ext cx="2739258" cy="1124144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800" dirty="0">
                <a:cs typeface="Arial"/>
              </a:rPr>
              <a:t>Zwiększenie powierzchni zieleni</a:t>
            </a:r>
            <a:endParaRPr lang="pl-PL" sz="2800" dirty="0"/>
          </a:p>
        </p:txBody>
      </p:sp>
      <p:sp>
        <p:nvSpPr>
          <p:cNvPr id="672" name="Prostokąt 671">
            <a:extLst>
              <a:ext uri="{FF2B5EF4-FFF2-40B4-BE49-F238E27FC236}">
                <a16:creationId xmlns:a16="http://schemas.microsoft.com/office/drawing/2014/main" xmlns="" id="{81C8A5F1-F3B6-4EE6-9C45-0EBB5459A549}"/>
              </a:ext>
            </a:extLst>
          </p:cNvPr>
          <p:cNvSpPr/>
          <p:nvPr/>
        </p:nvSpPr>
        <p:spPr>
          <a:xfrm>
            <a:off x="5867016" y="1983357"/>
            <a:ext cx="2978922" cy="19005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pl-PL" sz="2350" dirty="0" smtClean="0">
                <a:solidFill>
                  <a:srgbClr val="000000"/>
                </a:solidFill>
              </a:rPr>
              <a:t>Dla </a:t>
            </a:r>
            <a:r>
              <a:rPr lang="pl-PL" sz="2350" dirty="0">
                <a:solidFill>
                  <a:srgbClr val="000000"/>
                </a:solidFill>
              </a:rPr>
              <a:t>gmin, w których </a:t>
            </a:r>
            <a:r>
              <a:rPr lang="pl-PL" sz="2350" dirty="0">
                <a:cs typeface="Arial"/>
              </a:rPr>
              <a:t>wymiana kotłów nie przyniesie wystarczającego efektu </a:t>
            </a:r>
            <a:r>
              <a:rPr lang="pl-PL" sz="2350" dirty="0" smtClean="0">
                <a:cs typeface="Arial"/>
              </a:rPr>
              <a:t>ekologicznego</a:t>
            </a:r>
            <a:endParaRPr lang="pl-PL" sz="2350" dirty="0">
              <a:cs typeface="Arial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564C-42C0-47D0-832D-FCB5900DC7F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351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ymbol zastępczy zawartości 5">
            <a:extLst>
              <a:ext uri="{FF2B5EF4-FFF2-40B4-BE49-F238E27FC236}">
                <a16:creationId xmlns="" xmlns:a16="http://schemas.microsoft.com/office/drawing/2014/main" id="{9E8DB3C2-5ECE-4147-BCE9-74B65F9994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000795"/>
              </p:ext>
            </p:extLst>
          </p:nvPr>
        </p:nvGraphicFramePr>
        <p:xfrm>
          <a:off x="251520" y="266833"/>
          <a:ext cx="8424936" cy="660757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351982">
                  <a:extLst>
                    <a:ext uri="{9D8B030D-6E8A-4147-A177-3AD203B41FA5}">
                      <a16:colId xmlns="" xmlns:a16="http://schemas.microsoft.com/office/drawing/2014/main" val="1857725205"/>
                    </a:ext>
                  </a:extLst>
                </a:gridCol>
                <a:gridCol w="483805">
                  <a:extLst>
                    <a:ext uri="{9D8B030D-6E8A-4147-A177-3AD203B41FA5}">
                      <a16:colId xmlns="" xmlns:a16="http://schemas.microsoft.com/office/drawing/2014/main" val="403180801"/>
                    </a:ext>
                  </a:extLst>
                </a:gridCol>
                <a:gridCol w="1213785">
                  <a:extLst>
                    <a:ext uri="{9D8B030D-6E8A-4147-A177-3AD203B41FA5}">
                      <a16:colId xmlns="" xmlns:a16="http://schemas.microsoft.com/office/drawing/2014/main" val="2160517604"/>
                    </a:ext>
                  </a:extLst>
                </a:gridCol>
                <a:gridCol w="1292093">
                  <a:extLst>
                    <a:ext uri="{9D8B030D-6E8A-4147-A177-3AD203B41FA5}">
                      <a16:colId xmlns="" xmlns:a16="http://schemas.microsoft.com/office/drawing/2014/main" val="2217271439"/>
                    </a:ext>
                  </a:extLst>
                </a:gridCol>
                <a:gridCol w="1083271">
                  <a:extLst>
                    <a:ext uri="{9D8B030D-6E8A-4147-A177-3AD203B41FA5}">
                      <a16:colId xmlns="" xmlns:a16="http://schemas.microsoft.com/office/drawing/2014/main" val="2478024737"/>
                    </a:ext>
                  </a:extLst>
                </a:gridCol>
              </a:tblGrid>
              <a:tr h="5383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2400" dirty="0">
                          <a:solidFill>
                            <a:schemeClr val="tx1"/>
                          </a:solidFill>
                          <a:effectLst/>
                        </a:rPr>
                        <a:t>Typ emisji</a:t>
                      </a:r>
                      <a:endParaRPr lang="pl-PL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SNAP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>Udział [</a:t>
                      </a: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>] </a:t>
                      </a:r>
                      <a:b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>pyłu</a:t>
                      </a: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 PM10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> w łącznej emisji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Udział [%] 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pyłu PM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>2,5</a:t>
                      </a: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 w łącznej emisji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Udział [%] 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</a:rPr>
                        <a:t>B(a)P</a:t>
                      </a:r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</a:rPr>
                        <a:t> w łącznej emisji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581560303"/>
                  </a:ext>
                </a:extLst>
              </a:tr>
              <a:tr h="596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Procesy spalania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w sektorze produkcji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i transformacji energii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1,4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1,0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2,4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2772226267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Sektor komunalny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i mieszkaniowy z wyj. 0202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02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1,8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1,0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1,2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4241738539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Mieszkalnictwo i usługi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0202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61,6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80,9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94,0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63694593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Procesy spalania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w przemyśle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03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0,9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1,5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2,1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3297913905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Procesy produkcyjne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04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0,2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3521748863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Wydobycie i dystrybucja paliw kopalnych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05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4,0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1,3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3746886588"/>
                  </a:ext>
                </a:extLst>
              </a:tr>
              <a:tr h="381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Zastosowanie rozpuszczalników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i innych produktów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06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935903061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Transport drogowy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07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6,2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6,4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0,2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2028610594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Koleje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0802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2856997865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Transport powietrzny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0805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2711341839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Ciągniki rolnicze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0806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4,1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5,4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250183276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Zagospodarowanie odpadów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09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0,1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3306490211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Rolnictwo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11,7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2,0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1963156302"/>
                  </a:ext>
                </a:extLst>
              </a:tr>
              <a:tr h="30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Inne źródła emisji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x-none" sz="1800" b="0" dirty="0">
                          <a:solidFill>
                            <a:schemeClr val="tx1"/>
                          </a:solidFill>
                          <a:effectLst/>
                        </a:rPr>
                        <a:t>i pochłaniania zanieczyszczeń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8,1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0,4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extLst>
                  <a:ext uri="{0D108BD9-81ED-4DB2-BD59-A6C34878D82A}">
                    <a16:rowId xmlns="" xmlns:a16="http://schemas.microsoft.com/office/drawing/2014/main" val="1179147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89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5409010" cy="634082"/>
          </a:xfrm>
        </p:spPr>
        <p:txBody>
          <a:bodyPr>
            <a:noAutofit/>
          </a:bodyPr>
          <a:lstStyle/>
          <a:p>
            <a:pPr algn="r"/>
            <a:r>
              <a:rPr lang="pl-PL" b="1" i="1" dirty="0" smtClean="0">
                <a:solidFill>
                  <a:schemeClr val="tx2">
                    <a:lumMod val="75000"/>
                  </a:schemeClr>
                </a:solidFill>
              </a:rPr>
              <a:t>Mazowsze bez smogu </a:t>
            </a:r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412778"/>
            <a:ext cx="8229600" cy="5217443"/>
          </a:xfrm>
        </p:spPr>
        <p:txBody>
          <a:bodyPr/>
          <a:lstStyle/>
          <a:p>
            <a:r>
              <a:rPr lang="pl-PL" dirty="0" smtClean="0"/>
              <a:t>Wartość projektu dla Płońska:1 833 344,22 zł</a:t>
            </a:r>
          </a:p>
          <a:p>
            <a:r>
              <a:rPr lang="pl-PL" dirty="0" smtClean="0"/>
              <a:t>Dofinansowanie: 85% </a:t>
            </a:r>
          </a:p>
          <a:p>
            <a:pPr marL="0" indent="0">
              <a:buNone/>
            </a:pPr>
            <a:r>
              <a:rPr lang="pl-PL" sz="2800" dirty="0"/>
              <a:t> </a:t>
            </a:r>
            <a:r>
              <a:rPr lang="pl-PL" sz="2800" dirty="0" smtClean="0"/>
              <a:t>   </a:t>
            </a:r>
            <a:r>
              <a:rPr lang="pl-PL" sz="2800" i="1" dirty="0" smtClean="0"/>
              <a:t>Priorytet II „Fundusze europejskie na zielony 	</a:t>
            </a:r>
          </a:p>
          <a:p>
            <a:pPr marL="0" indent="0">
              <a:buNone/>
            </a:pPr>
            <a:r>
              <a:rPr lang="pl-PL" sz="2800" i="1" dirty="0"/>
              <a:t> </a:t>
            </a:r>
            <a:r>
              <a:rPr lang="pl-PL" sz="2800" i="1" dirty="0" smtClean="0"/>
              <a:t>   rozwój Mazowsza”  </a:t>
            </a:r>
          </a:p>
          <a:p>
            <a:r>
              <a:rPr lang="pl-PL" dirty="0" smtClean="0"/>
              <a:t>Lider: Województwo Mazowieckie reprezentowane przez Zarząd Województwa</a:t>
            </a:r>
          </a:p>
          <a:p>
            <a:r>
              <a:rPr lang="pl-PL" dirty="0" smtClean="0"/>
              <a:t>98 partnerów  ( gmin) w województwie</a:t>
            </a:r>
          </a:p>
          <a:p>
            <a:r>
              <a:rPr lang="pl-PL" dirty="0" smtClean="0"/>
              <a:t>Okres realizacji: 2024-2028 </a:t>
            </a:r>
            <a:endParaRPr lang="pl-PL" dirty="0"/>
          </a:p>
        </p:txBody>
      </p:sp>
      <p:pic>
        <p:nvPicPr>
          <p:cNvPr id="307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91" y="246743"/>
            <a:ext cx="1085081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1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71800" y="285668"/>
            <a:ext cx="5562601" cy="922115"/>
          </a:xfrm>
        </p:spPr>
        <p:txBody>
          <a:bodyPr/>
          <a:lstStyle/>
          <a:p>
            <a:pPr algn="ctr"/>
            <a:r>
              <a:rPr lang="pl-PL" b="1" i="1" dirty="0" smtClean="0">
                <a:solidFill>
                  <a:schemeClr val="tx2">
                    <a:lumMod val="75000"/>
                  </a:schemeClr>
                </a:solidFill>
              </a:rPr>
              <a:t>Mazowsze bez smogu</a:t>
            </a:r>
            <a:r>
              <a:rPr lang="pl-PL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pl-PL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Cel projektu: </a:t>
            </a:r>
            <a:r>
              <a:rPr lang="pl-PL" b="1" dirty="0" smtClean="0">
                <a:solidFill>
                  <a:srgbClr val="FF0000"/>
                </a:solidFill>
              </a:rPr>
              <a:t>poprawa jakości powietrza</a:t>
            </a:r>
          </a:p>
          <a:p>
            <a:pPr marL="0" indent="0">
              <a:buNone/>
            </a:pPr>
            <a:r>
              <a:rPr lang="pl-PL" i="1" dirty="0" smtClean="0"/>
              <a:t>poprzez:</a:t>
            </a:r>
          </a:p>
          <a:p>
            <a:r>
              <a:rPr lang="pl-PL" dirty="0" smtClean="0"/>
              <a:t>bezpośrednie doradztwo w zakresie wymiany źródła ogrzewania i termomodernizacji oraz pomoc w pozyskiwaniu środków finansowych, współpraca z konsultantem punktu programu Czyste Powietrze (3,4 klasa i pozaklasowe)</a:t>
            </a:r>
          </a:p>
          <a:p>
            <a:r>
              <a:rPr lang="pl-PL" dirty="0" smtClean="0"/>
              <a:t>prowadzenie akcji edukacyjno- informacyjnych skierowanych do różnych grup społecznych, przez 4 lata</a:t>
            </a:r>
          </a:p>
          <a:p>
            <a:r>
              <a:rPr lang="pl-PL" dirty="0" smtClean="0"/>
              <a:t>kontrola „ w czym i czym  palimy”</a:t>
            </a:r>
            <a:endParaRPr lang="pl-PL" dirty="0"/>
          </a:p>
        </p:txBody>
      </p:sp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91" y="246743"/>
            <a:ext cx="847895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21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 txBox="1">
            <a:spLocks/>
          </p:cNvSpPr>
          <p:nvPr/>
        </p:nvSpPr>
        <p:spPr>
          <a:xfrm>
            <a:off x="143813" y="1556792"/>
            <a:ext cx="8244611" cy="462017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b="1" dirty="0" smtClean="0"/>
              <a:t>Główne zadania </a:t>
            </a:r>
            <a:r>
              <a:rPr lang="pl-PL" b="1" dirty="0" err="1" smtClean="0"/>
              <a:t>Ekodoradcy</a:t>
            </a:r>
            <a:endParaRPr lang="pl-PL" b="1" dirty="0" smtClean="0"/>
          </a:p>
          <a:p>
            <a:r>
              <a:rPr lang="pl-PL" sz="2400" dirty="0" smtClean="0"/>
              <a:t>Doradztwo połączone z analizą sytuacji ekonomicznej rodziny i określenie przyczyn  dlaczego kocioł nie jest jeszcze wymieniony, ewentualnie kontakt z Przedstawicielem Czystego Powietrza</a:t>
            </a:r>
          </a:p>
          <a:p>
            <a:r>
              <a:rPr lang="pl-PL" sz="2400" dirty="0" smtClean="0"/>
              <a:t>Kontrole ze Strażą Miejską, pobieranie próbek popiołu, zlecenie badania próbek</a:t>
            </a:r>
          </a:p>
          <a:p>
            <a:r>
              <a:rPr lang="pl-PL" sz="2400" dirty="0" smtClean="0"/>
              <a:t>Przygotowanie i przeprowadzenie, w latach 2025-2028, min 7 wydarzeń edukacyjno-informacyjnych.  Kalendarz jest w trakcie przygotowywania (spotkania, konferencje, </a:t>
            </a:r>
            <a:r>
              <a:rPr lang="pl-PL" sz="2400" dirty="0" err="1" smtClean="0"/>
              <a:t>hepeningi</a:t>
            </a:r>
            <a:r>
              <a:rPr lang="pl-PL" sz="2400" dirty="0" smtClean="0"/>
              <a:t>, konkursy, koncerty itp.)</a:t>
            </a:r>
          </a:p>
          <a:p>
            <a:r>
              <a:rPr lang="pl-PL" sz="2400" dirty="0" smtClean="0"/>
              <a:t>W 2024: badanie potrzeb edukacyjnych społeczeństwa, diagnoza ubóstwa, opracowanie i uzyskanie zatwierdzenia ramowego kalendarza wydarzeń na 4 lata; kontrola  palenisk ze Strażą Miejską,  przygotowanie bazy danych do doradztwa , np. informacji z MOPS, CEEB oraz bazy danych ubóstwa energetycznego.</a:t>
            </a:r>
            <a:endParaRPr lang="pl-PL" sz="2400" dirty="0"/>
          </a:p>
        </p:txBody>
      </p:sp>
      <p:pic>
        <p:nvPicPr>
          <p:cNvPr id="3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91" y="246743"/>
            <a:ext cx="1085081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/>
          <p:nvPr/>
        </p:nvSpPr>
        <p:spPr>
          <a:xfrm>
            <a:off x="2627784" y="464365"/>
            <a:ext cx="54161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400" b="1" i="1" dirty="0">
                <a:solidFill>
                  <a:schemeClr val="tx2">
                    <a:lumMod val="75000"/>
                  </a:schemeClr>
                </a:solidFill>
              </a:rPr>
              <a:t>Mazowsze bez smogu 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24200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246743"/>
            <a:ext cx="1130526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/>
          <p:nvPr/>
        </p:nvSpPr>
        <p:spPr>
          <a:xfrm>
            <a:off x="2987824" y="433587"/>
            <a:ext cx="58445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800" b="1" i="1" dirty="0">
                <a:solidFill>
                  <a:schemeClr val="tx2">
                    <a:lumMod val="75000"/>
                  </a:schemeClr>
                </a:solidFill>
              </a:rPr>
              <a:t>Mazowsze bez smogu </a:t>
            </a:r>
            <a:endParaRPr lang="pl-PL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367246" y="1556792"/>
            <a:ext cx="8534400" cy="50405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b="1" dirty="0" smtClean="0">
                <a:solidFill>
                  <a:srgbClr val="FF0000"/>
                </a:solidFill>
              </a:rPr>
              <a:t>UCHWAŁA ANTYSMOGOWA </a:t>
            </a:r>
          </a:p>
          <a:p>
            <a:r>
              <a:rPr lang="pl-PL" sz="2400" b="1" dirty="0" smtClean="0"/>
              <a:t>Uchwała nr  162/17 Sejmiku Woj. </a:t>
            </a:r>
            <a:r>
              <a:rPr lang="pl-PL" sz="2400" b="1" dirty="0" err="1" smtClean="0"/>
              <a:t>Maz</a:t>
            </a:r>
            <a:r>
              <a:rPr lang="pl-PL" sz="2400" b="1" dirty="0" smtClean="0"/>
              <a:t>. z 24 października 2017 r w sprawie ograniczeń i zakazów w zakresie eksploatacji instalacji w których następuje spalanie paliw, zmieniona uchwałą nr 59/22 z 26 kwietnia 2022 r .</a:t>
            </a:r>
          </a:p>
          <a:p>
            <a:r>
              <a:rPr lang="pl-PL" sz="2400" b="1" dirty="0" smtClean="0"/>
              <a:t>Dotyczy rodzajów kotłów  i rodzajów paliw stałych </a:t>
            </a:r>
          </a:p>
          <a:p>
            <a:r>
              <a:rPr lang="pl-PL" sz="2400" b="1" dirty="0" smtClean="0">
                <a:solidFill>
                  <a:srgbClr val="FF0000"/>
                </a:solidFill>
              </a:rPr>
              <a:t>Zakaz  spalania węgla –od 1 października 2023 w Warszawie</a:t>
            </a:r>
            <a:r>
              <a:rPr lang="pl-PL" sz="2400" b="1" dirty="0" smtClean="0"/>
              <a:t>, </a:t>
            </a:r>
            <a:r>
              <a:rPr lang="pl-PL" sz="2400" b="1" dirty="0" smtClean="0">
                <a:solidFill>
                  <a:srgbClr val="FF0000"/>
                </a:solidFill>
              </a:rPr>
              <a:t>od               1 stycznia 2028</a:t>
            </a:r>
            <a:r>
              <a:rPr lang="pl-PL" sz="2400" b="1" dirty="0" smtClean="0"/>
              <a:t> w powiatach grodziski, legionowski, miński, nowodworski,  piaseczyński, pruszkowski, otwocki, warszawski  zach.  i wołomiński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 smtClean="0"/>
              <a:t>	</a:t>
            </a:r>
            <a:r>
              <a:rPr lang="pl-PL" sz="2400" b="1" dirty="0" smtClean="0">
                <a:solidFill>
                  <a:srgbClr val="FF0000"/>
                </a:solidFill>
              </a:rPr>
              <a:t>!!!</a:t>
            </a:r>
            <a:r>
              <a:rPr lang="pl-PL" sz="2400" b="1" dirty="0" smtClean="0"/>
              <a:t> Z zakazu zwolnione są instalacje –do czasu ustania ich 	żywotności  spełniające wymagania </a:t>
            </a:r>
            <a:r>
              <a:rPr lang="pl-PL" sz="2400" b="1" dirty="0" err="1" smtClean="0"/>
              <a:t>ekoprojektu</a:t>
            </a:r>
            <a:r>
              <a:rPr lang="pl-PL" sz="2400" b="1" dirty="0" smtClean="0"/>
              <a:t>, które 	zainstalowano  przed 1 czerwca 2022 i kotły  klasy 5 	zainstalowane przed 10 listopada 2017 r.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99690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246743"/>
            <a:ext cx="1130526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1"/>
          <p:cNvSpPr txBox="1">
            <a:spLocks/>
          </p:cNvSpPr>
          <p:nvPr/>
        </p:nvSpPr>
        <p:spPr>
          <a:xfrm>
            <a:off x="2267744" y="332656"/>
            <a:ext cx="5409010" cy="6340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b="1" i="1" dirty="0" smtClean="0">
                <a:solidFill>
                  <a:schemeClr val="tx2">
                    <a:lumMod val="75000"/>
                  </a:schemeClr>
                </a:solidFill>
              </a:rPr>
              <a:t>Mazowsze bez smogu </a:t>
            </a:r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2420144" y="485056"/>
            <a:ext cx="5409010" cy="6340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95536" y="1700808"/>
            <a:ext cx="84969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rgbClr val="FF0000"/>
                </a:solidFill>
              </a:rPr>
              <a:t>* </a:t>
            </a:r>
            <a:r>
              <a:rPr lang="pl-PL" sz="2000" b="1" dirty="0" smtClean="0"/>
              <a:t>od </a:t>
            </a:r>
            <a:r>
              <a:rPr lang="pl-PL" sz="2000" b="1" dirty="0"/>
              <a:t>1 stycznia 2023 r.  w pozwoleniach na budowę nie wydaje się zgody na instalowanie kotła na paliwo stale, jeśli jest możliwość podłączenia do sieci ciepłowniczej</a:t>
            </a:r>
          </a:p>
          <a:p>
            <a:r>
              <a:rPr lang="pl-PL" sz="2800" b="1" dirty="0" smtClean="0">
                <a:solidFill>
                  <a:srgbClr val="FF0000"/>
                </a:solidFill>
              </a:rPr>
              <a:t>*</a:t>
            </a:r>
            <a:r>
              <a:rPr lang="pl-PL" sz="2000" b="1" dirty="0" smtClean="0"/>
              <a:t>od </a:t>
            </a:r>
            <a:r>
              <a:rPr lang="pl-PL" sz="2000" b="1" dirty="0"/>
              <a:t>1 stycznia 2018 r. zakaz spalania mułów, węgla brunatnego, węgla o uziarnieniu 0-3 mm, biomasy pow. 20% wilgotności</a:t>
            </a:r>
          </a:p>
          <a:p>
            <a:r>
              <a:rPr lang="pl-PL" sz="2800" b="1" dirty="0" smtClean="0">
                <a:solidFill>
                  <a:srgbClr val="FF0000"/>
                </a:solidFill>
              </a:rPr>
              <a:t>*</a:t>
            </a:r>
            <a:r>
              <a:rPr lang="pl-PL" sz="2000" b="1" dirty="0" smtClean="0"/>
              <a:t>od </a:t>
            </a:r>
            <a:r>
              <a:rPr lang="pl-PL" sz="2000" b="1" dirty="0"/>
              <a:t>1 stycznia 2023 r. zakaz eksploatacji kotłów pozaklasowych, zakaz palenia w komikach w dniach przekroczenia norm jakości powietrza -pył pow.50mg/m3 </a:t>
            </a:r>
            <a:endParaRPr lang="pl-PL" sz="2000" b="1" dirty="0" smtClean="0"/>
          </a:p>
          <a:p>
            <a:r>
              <a:rPr lang="pl-PL" sz="2800" dirty="0" smtClean="0">
                <a:solidFill>
                  <a:srgbClr val="FF0000"/>
                </a:solidFill>
              </a:rPr>
              <a:t>*</a:t>
            </a:r>
            <a:r>
              <a:rPr lang="pl-PL" sz="2000" b="1" dirty="0" smtClean="0"/>
              <a:t>od </a:t>
            </a:r>
            <a:r>
              <a:rPr lang="pl-PL" sz="2000" b="1" dirty="0"/>
              <a:t>1 stycznia 2028 r.  zakaz eksploatacji kotłów 3 i 4 </a:t>
            </a:r>
            <a:r>
              <a:rPr lang="pl-PL" sz="2000" b="1" dirty="0" smtClean="0"/>
              <a:t>klasy które zainstalowano  </a:t>
            </a:r>
            <a:r>
              <a:rPr lang="pl-PL" sz="2000" b="1" dirty="0"/>
              <a:t>przed 1 czerwca </a:t>
            </a:r>
            <a:r>
              <a:rPr lang="pl-PL" sz="2000" b="1" dirty="0" smtClean="0"/>
              <a:t>2022 i kotłów 5 klasy </a:t>
            </a:r>
            <a:r>
              <a:rPr lang="pl-PL" sz="2000" b="1" dirty="0"/>
              <a:t>do końca </a:t>
            </a:r>
            <a:r>
              <a:rPr lang="pl-PL" sz="2000" b="1" dirty="0" smtClean="0"/>
              <a:t>żywotności zainstalowanych  </a:t>
            </a:r>
            <a:r>
              <a:rPr lang="pl-PL" sz="2000" b="1" dirty="0"/>
              <a:t>przed 10 listopada 2017 r. </a:t>
            </a:r>
          </a:p>
          <a:p>
            <a:r>
              <a:rPr lang="pl-PL" sz="2800" b="1" dirty="0" smtClean="0">
                <a:solidFill>
                  <a:srgbClr val="FF0000"/>
                </a:solidFill>
              </a:rPr>
              <a:t>*</a:t>
            </a:r>
            <a:r>
              <a:rPr lang="pl-PL" sz="2000" b="1" dirty="0" smtClean="0"/>
              <a:t>od </a:t>
            </a:r>
            <a:r>
              <a:rPr lang="pl-PL" sz="2000" b="1" dirty="0"/>
              <a:t>1 stycznia 2021 r zakaz używania dmuchaw do liści (ograniczenie wtórnej </a:t>
            </a:r>
            <a:r>
              <a:rPr lang="pl-PL" sz="2000" b="1" dirty="0" smtClean="0"/>
              <a:t>emisji)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188547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3131840" y="332656"/>
            <a:ext cx="5409010" cy="6340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b="1" i="1" dirty="0" smtClean="0">
                <a:solidFill>
                  <a:schemeClr val="tx2">
                    <a:lumMod val="75000"/>
                  </a:schemeClr>
                </a:solidFill>
              </a:rPr>
              <a:t>Mazowsze bez smogu </a:t>
            </a:r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Symbol zastępczy zawartości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228211"/>
              </p:ext>
            </p:extLst>
          </p:nvPr>
        </p:nvGraphicFramePr>
        <p:xfrm>
          <a:off x="457200" y="2060848"/>
          <a:ext cx="4474840" cy="406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Symbol zastępczy zawartości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218662"/>
              </p:ext>
            </p:extLst>
          </p:nvPr>
        </p:nvGraphicFramePr>
        <p:xfrm>
          <a:off x="4788024" y="1988840"/>
          <a:ext cx="4355976" cy="403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246743"/>
            <a:ext cx="1130526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323528" y="1628800"/>
            <a:ext cx="40006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Kotły Co na paliwo stałe w Płońsku</a:t>
            </a:r>
            <a:endParaRPr lang="pl-PL" sz="28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4932040" y="126876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/>
              <a:t>Kotły w %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152502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637152" y="203258"/>
            <a:ext cx="8375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Mazowsze bez smogu</a:t>
            </a:r>
            <a:endParaRPr lang="pl-PL" sz="4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8ABAA9E0-321C-4C25-B273-466CDBA71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68412"/>
              </p:ext>
            </p:extLst>
          </p:nvPr>
        </p:nvGraphicFramePr>
        <p:xfrm>
          <a:off x="1631990" y="1278130"/>
          <a:ext cx="6972457" cy="4887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Obraz 8" descr="Obraz zawierający okno, pomieszczenie&#10;&#10;Opis wygenerowany automatycznie">
            <a:extLst>
              <a:ext uri="{FF2B5EF4-FFF2-40B4-BE49-F238E27FC236}">
                <a16:creationId xmlns:a16="http://schemas.microsoft.com/office/drawing/2014/main" xmlns="" id="{77937DE4-399F-49C3-9BA4-98C73D8AB8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88840"/>
            <a:ext cx="1728055" cy="219624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154A2C64-8F4B-40E2-97C5-D9A02A6CB80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5013176"/>
            <a:ext cx="1685057" cy="168505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ED50F50E-CA56-4117-AED3-2D465BC9CB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988840"/>
            <a:ext cx="1339197" cy="1339197"/>
          </a:xfrm>
          <a:prstGeom prst="rect">
            <a:avLst/>
          </a:prstGeom>
        </p:spPr>
      </p:pic>
      <p:pic>
        <p:nvPicPr>
          <p:cNvPr id="10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3258"/>
            <a:ext cx="906884" cy="106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31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kodoradca\Desktop\WIZUALIZACJA\her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246743"/>
            <a:ext cx="1130526" cy="120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1"/>
          <p:cNvSpPr txBox="1">
            <a:spLocks/>
          </p:cNvSpPr>
          <p:nvPr/>
        </p:nvSpPr>
        <p:spPr>
          <a:xfrm>
            <a:off x="2420144" y="485056"/>
            <a:ext cx="5409010" cy="6340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2572544" y="637456"/>
            <a:ext cx="5409010" cy="6340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2724944" y="472815"/>
            <a:ext cx="5409010" cy="6340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964681" y="366885"/>
            <a:ext cx="66247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4400" b="1" i="1" dirty="0">
                <a:solidFill>
                  <a:schemeClr val="tx2">
                    <a:lumMod val="75000"/>
                  </a:schemeClr>
                </a:solidFill>
              </a:rPr>
              <a:t>Mazowsze bez smogu 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899592" y="1799959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W prezentacji wykorzystano : </a:t>
            </a:r>
          </a:p>
          <a:p>
            <a:endParaRPr lang="pl-PL" sz="20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pl-PL" sz="2000" b="1" i="1" smtClean="0">
                <a:solidFill>
                  <a:schemeClr val="tx2">
                    <a:lumMod val="75000"/>
                  </a:schemeClr>
                </a:solidFill>
              </a:rPr>
              <a:t>fragmenty </a:t>
            </a:r>
            <a:r>
              <a:rPr lang="pl-PL" sz="2000" b="1" i="1" dirty="0" smtClean="0">
                <a:solidFill>
                  <a:schemeClr val="tx2">
                    <a:lumMod val="75000"/>
                  </a:schemeClr>
                </a:solidFill>
              </a:rPr>
              <a:t>prezentacji  przygotowanej przez Departament 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Gospodarki Odpadami, Emisji i Pozwoleń Zintegrowanych Urzędu Marszałkowskiego Województwa  Mazowieckiego w Warszawie </a:t>
            </a:r>
          </a:p>
          <a:p>
            <a:endParaRPr lang="pl-PL" sz="20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pl-PL" sz="2000" b="1" i="1" dirty="0" smtClean="0">
                <a:solidFill>
                  <a:schemeClr val="tx2">
                    <a:lumMod val="75000"/>
                  </a:schemeClr>
                </a:solidFill>
              </a:rPr>
              <a:t>analizy i opracowania 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własne Aliny </a:t>
            </a:r>
            <a:r>
              <a:rPr lang="pl-PL" sz="2000" b="1" i="1" dirty="0" err="1">
                <a:solidFill>
                  <a:schemeClr val="tx2">
                    <a:lumMod val="75000"/>
                  </a:schemeClr>
                </a:solidFill>
              </a:rPr>
              <a:t>Braulińskiej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000" b="1" i="1" dirty="0" err="1">
                <a:solidFill>
                  <a:schemeClr val="tx2">
                    <a:lumMod val="75000"/>
                  </a:schemeClr>
                </a:solidFill>
              </a:rPr>
              <a:t>Ekodoradcy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 Miasto Płońsk</a:t>
            </a:r>
          </a:p>
          <a:p>
            <a:pPr algn="ctr"/>
            <a:r>
              <a:rPr lang="pl-PL" sz="2000" b="1" i="1" dirty="0" smtClean="0">
                <a:solidFill>
                  <a:schemeClr val="tx2">
                    <a:lumMod val="75000"/>
                  </a:schemeClr>
                </a:solidFill>
              </a:rPr>
              <a:t>Dziękuję 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za uwagę </a:t>
            </a:r>
          </a:p>
        </p:txBody>
      </p:sp>
      <p:pic>
        <p:nvPicPr>
          <p:cNvPr id="11" name="Picture 2" descr="C:\Users\ekodoradca\Desktop\Poziomy podstawowy kolorow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09" y="5063197"/>
            <a:ext cx="8790789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988</Words>
  <Application>Microsoft Office PowerPoint</Application>
  <PresentationFormat>Pokaz na ekranie (4:3)</PresentationFormat>
  <Paragraphs>201</Paragraphs>
  <Slides>17</Slides>
  <Notes>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  Działania naprawcze </vt:lpstr>
      <vt:lpstr>Prezentacja programu PowerPoint</vt:lpstr>
      <vt:lpstr>Mazowsze bez smogu </vt:lpstr>
      <vt:lpstr>Mazowsze bez smogu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ekodoradca</dc:creator>
  <cp:lastModifiedBy>ekodoradca</cp:lastModifiedBy>
  <cp:revision>44</cp:revision>
  <cp:lastPrinted>2024-11-12T10:52:49Z</cp:lastPrinted>
  <dcterms:created xsi:type="dcterms:W3CDTF">2024-11-08T11:34:00Z</dcterms:created>
  <dcterms:modified xsi:type="dcterms:W3CDTF">2024-11-12T11:12:36Z</dcterms:modified>
</cp:coreProperties>
</file>