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7" r:id="rId2"/>
    <p:sldId id="259" r:id="rId3"/>
    <p:sldId id="261" r:id="rId4"/>
    <p:sldId id="263" r:id="rId5"/>
    <p:sldId id="267" r:id="rId6"/>
    <p:sldId id="269" r:id="rId7"/>
    <p:sldId id="270" r:id="rId8"/>
    <p:sldId id="273" r:id="rId9"/>
    <p:sldId id="275" r:id="rId10"/>
    <p:sldId id="276" r:id="rId11"/>
    <p:sldId id="277" r:id="rId12"/>
    <p:sldId id="274" r:id="rId13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9" autoAdjust="0"/>
    <p:restoredTop sz="94727" autoAdjust="0"/>
  </p:normalViewPr>
  <p:slideViewPr>
    <p:cSldViewPr>
      <p:cViewPr varScale="1">
        <p:scale>
          <a:sx n="68" d="100"/>
          <a:sy n="68" d="100"/>
        </p:scale>
        <p:origin x="-75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Kolumna2</c:v>
                </c:pt>
              </c:strCache>
            </c:strRef>
          </c:tx>
          <c:dPt>
            <c:idx val="0"/>
            <c:bubble3D val="0"/>
            <c:spPr>
              <a:solidFill>
                <a:srgbClr val="FF0000"/>
              </a:solidFill>
            </c:spPr>
          </c:dPt>
          <c:dPt>
            <c:idx val="1"/>
            <c:bubble3D val="0"/>
            <c:spPr>
              <a:solidFill>
                <a:srgbClr val="C00000"/>
              </a:solidFill>
            </c:spPr>
          </c:dPt>
          <c:dPt>
            <c:idx val="3"/>
            <c:bubble3D val="0"/>
            <c:spPr>
              <a:solidFill>
                <a:srgbClr val="00B050"/>
              </a:solidFill>
            </c:spPr>
          </c:dPt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2%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Arkusz1!$A$2:$A$5</c:f>
              <c:strCache>
                <c:ptCount val="4"/>
                <c:pt idx="0">
                  <c:v>Kotły pozaklasowe</c:v>
                </c:pt>
                <c:pt idx="1">
                  <c:v>Kotły 3 i 4 klasy do wym.do końca 2027</c:v>
                </c:pt>
                <c:pt idx="2">
                  <c:v>Kotły kl. 5</c:v>
                </c:pt>
                <c:pt idx="3">
                  <c:v>kotły ekoprojekt </c:v>
                </c:pt>
              </c:strCache>
            </c:strRef>
          </c:cat>
          <c:val>
            <c:numRef>
              <c:f>Arkusz1!$B$2:$B$5</c:f>
              <c:numCache>
                <c:formatCode>0%</c:formatCode>
                <c:ptCount val="4"/>
                <c:pt idx="0">
                  <c:v>0.64</c:v>
                </c:pt>
                <c:pt idx="1">
                  <c:v>0.23</c:v>
                </c:pt>
                <c:pt idx="2">
                  <c:v>0.11</c:v>
                </c:pt>
                <c:pt idx="3" formatCode="0.00%">
                  <c:v>0.02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egendEntry>
        <c:idx val="0"/>
        <c:txPr>
          <a:bodyPr/>
          <a:lstStyle/>
          <a:p>
            <a:pPr>
              <a:defRPr sz="2000"/>
            </a:pPr>
            <a:endParaRPr lang="pl-PL"/>
          </a:p>
        </c:txPr>
      </c:legendEntry>
      <c:legendEntry>
        <c:idx val="1"/>
        <c:txPr>
          <a:bodyPr/>
          <a:lstStyle/>
          <a:p>
            <a:pPr>
              <a:defRPr sz="2000"/>
            </a:pPr>
            <a:endParaRPr lang="pl-PL"/>
          </a:p>
        </c:txPr>
      </c:legendEntry>
      <c:legendEntry>
        <c:idx val="2"/>
        <c:txPr>
          <a:bodyPr/>
          <a:lstStyle/>
          <a:p>
            <a:pPr>
              <a:defRPr sz="2000"/>
            </a:pPr>
            <a:endParaRPr lang="pl-PL"/>
          </a:p>
        </c:txPr>
      </c:legendEntry>
      <c:legendEntry>
        <c:idx val="3"/>
        <c:txPr>
          <a:bodyPr/>
          <a:lstStyle/>
          <a:p>
            <a:pPr>
              <a:defRPr sz="2000"/>
            </a:pPr>
            <a:endParaRPr lang="pl-PL"/>
          </a:p>
        </c:txPr>
      </c:legendEntry>
      <c:layout>
        <c:manualLayout>
          <c:xMode val="edge"/>
          <c:yMode val="edge"/>
          <c:x val="0.550405881190277"/>
          <c:y val="0.10793375623841046"/>
          <c:w val="0.44959411880972305"/>
          <c:h val="0.89206624376158949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2400"/>
      </a:pPr>
      <a:endParaRPr lang="pl-PL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Sprzedaż</c:v>
                </c:pt>
              </c:strCache>
            </c:strRef>
          </c:tx>
          <c:spPr>
            <a:ln>
              <a:noFill/>
            </a:ln>
          </c:spPr>
          <c:dPt>
            <c:idx val="3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</c:spPr>
          </c:dPt>
          <c:dPt>
            <c:idx val="4"/>
            <c:bubble3D val="0"/>
            <c:spPr>
              <a:solidFill>
                <a:srgbClr val="FF0000"/>
              </a:solidFill>
              <a:ln>
                <a:noFill/>
              </a:ln>
            </c:spPr>
          </c:dPt>
          <c:dLbls>
            <c:dLbl>
              <c:idx val="3"/>
              <c:spPr>
                <a:solidFill>
                  <a:schemeClr val="accent2">
                    <a:lumMod val="75000"/>
                  </a:schemeClr>
                </a:solidFill>
              </c:spPr>
              <c:txPr>
                <a:bodyPr/>
                <a:lstStyle/>
                <a:p>
                  <a:pPr>
                    <a:defRPr sz="2400" b="1"/>
                  </a:pPr>
                  <a:endParaRPr lang="pl-P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400" b="1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Arkusz1!$A$2:$A$6</c:f>
              <c:strCache>
                <c:ptCount val="5"/>
                <c:pt idx="0">
                  <c:v>Ekoprojekt</c:v>
                </c:pt>
                <c:pt idx="1">
                  <c:v>klasa 5</c:v>
                </c:pt>
                <c:pt idx="2">
                  <c:v>klasa 4</c:v>
                </c:pt>
                <c:pt idx="3">
                  <c:v>klasa 3</c:v>
                </c:pt>
                <c:pt idx="4">
                  <c:v>pozaklasowe</c:v>
                </c:pt>
              </c:strCache>
            </c:strRef>
          </c:cat>
          <c:val>
            <c:numRef>
              <c:f>Arkusz1!$B$2:$B$6</c:f>
              <c:numCache>
                <c:formatCode>General</c:formatCode>
                <c:ptCount val="5"/>
                <c:pt idx="0">
                  <c:v>8</c:v>
                </c:pt>
                <c:pt idx="1">
                  <c:v>72</c:v>
                </c:pt>
                <c:pt idx="2">
                  <c:v>60</c:v>
                </c:pt>
                <c:pt idx="3">
                  <c:v>91</c:v>
                </c:pt>
                <c:pt idx="4">
                  <c:v>416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3501123314197849"/>
          <c:y val="9.3855204718855528E-2"/>
          <c:w val="0.36498876685802151"/>
          <c:h val="0.812289590562289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l-PL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tak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</c:spPr>
          <c:invertIfNegative val="0"/>
          <c:cat>
            <c:strRef>
              <c:f>Arkusz1!$A$2:$A$5</c:f>
              <c:strCache>
                <c:ptCount val="4"/>
                <c:pt idx="0">
                  <c:v>Młodzież</c:v>
                </c:pt>
                <c:pt idx="1">
                  <c:v>Pracujący</c:v>
                </c:pt>
                <c:pt idx="2">
                  <c:v>Emeryci</c:v>
                </c:pt>
                <c:pt idx="3">
                  <c:v>Uśrednienie</c:v>
                </c:pt>
              </c:strCache>
            </c:strRef>
          </c:cat>
          <c:val>
            <c:numRef>
              <c:f>Arkusz1!$B$2:$B$5</c:f>
              <c:numCache>
                <c:formatCode>General</c:formatCode>
                <c:ptCount val="4"/>
                <c:pt idx="0">
                  <c:v>25</c:v>
                </c:pt>
                <c:pt idx="1">
                  <c:v>69</c:v>
                </c:pt>
                <c:pt idx="2">
                  <c:v>73</c:v>
                </c:pt>
                <c:pt idx="3">
                  <c:v>32</c:v>
                </c:pt>
              </c:numCache>
            </c:numRef>
          </c:val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nie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cat>
            <c:strRef>
              <c:f>Arkusz1!$A$2:$A$5</c:f>
              <c:strCache>
                <c:ptCount val="4"/>
                <c:pt idx="0">
                  <c:v>Młodzież</c:v>
                </c:pt>
                <c:pt idx="1">
                  <c:v>Pracujący</c:v>
                </c:pt>
                <c:pt idx="2">
                  <c:v>Emeryci</c:v>
                </c:pt>
                <c:pt idx="3">
                  <c:v>Uśrednienie</c:v>
                </c:pt>
              </c:strCache>
            </c:strRef>
          </c:cat>
          <c:val>
            <c:numRef>
              <c:f>Arkusz1!$C$2:$C$5</c:f>
              <c:numCache>
                <c:formatCode>General</c:formatCode>
                <c:ptCount val="4"/>
                <c:pt idx="0">
                  <c:v>75</c:v>
                </c:pt>
                <c:pt idx="1">
                  <c:v>31</c:v>
                </c:pt>
                <c:pt idx="2">
                  <c:v>27</c:v>
                </c:pt>
                <c:pt idx="3">
                  <c:v>68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5681408"/>
        <c:axId val="128189184"/>
      </c:barChart>
      <c:catAx>
        <c:axId val="145681408"/>
        <c:scaling>
          <c:orientation val="minMax"/>
        </c:scaling>
        <c:delete val="0"/>
        <c:axPos val="b"/>
        <c:majorTickMark val="out"/>
        <c:minorTickMark val="none"/>
        <c:tickLblPos val="nextTo"/>
        <c:crossAx val="128189184"/>
        <c:crosses val="autoZero"/>
        <c:auto val="1"/>
        <c:lblAlgn val="ctr"/>
        <c:lblOffset val="100"/>
        <c:noMultiLvlLbl val="0"/>
      </c:catAx>
      <c:valAx>
        <c:axId val="1281891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4568140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600" b="1"/>
      </a:pPr>
      <a:endParaRPr lang="pl-PL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tak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</c:spPr>
          <c:invertIfNegative val="0"/>
          <c:cat>
            <c:strRef>
              <c:f>Arkusz1!$A$2:$A$5</c:f>
              <c:strCache>
                <c:ptCount val="4"/>
                <c:pt idx="0">
                  <c:v>Młodzież</c:v>
                </c:pt>
                <c:pt idx="1">
                  <c:v>Pracujący</c:v>
                </c:pt>
                <c:pt idx="2">
                  <c:v>Emeryci</c:v>
                </c:pt>
                <c:pt idx="3">
                  <c:v>Uśrednienie</c:v>
                </c:pt>
              </c:strCache>
            </c:strRef>
          </c:cat>
          <c:val>
            <c:numRef>
              <c:f>Arkusz1!$B$2:$B$5</c:f>
              <c:numCache>
                <c:formatCode>General</c:formatCode>
                <c:ptCount val="4"/>
                <c:pt idx="0">
                  <c:v>54</c:v>
                </c:pt>
                <c:pt idx="1">
                  <c:v>69</c:v>
                </c:pt>
                <c:pt idx="2">
                  <c:v>73</c:v>
                </c:pt>
                <c:pt idx="3">
                  <c:v>56</c:v>
                </c:pt>
              </c:numCache>
            </c:numRef>
          </c:val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nie</c:v>
                </c:pt>
              </c:strCache>
            </c:strRef>
          </c:tx>
          <c:invertIfNegative val="0"/>
          <c:cat>
            <c:strRef>
              <c:f>Arkusz1!$A$2:$A$5</c:f>
              <c:strCache>
                <c:ptCount val="4"/>
                <c:pt idx="0">
                  <c:v>Młodzież</c:v>
                </c:pt>
                <c:pt idx="1">
                  <c:v>Pracujący</c:v>
                </c:pt>
                <c:pt idx="2">
                  <c:v>Emeryci</c:v>
                </c:pt>
                <c:pt idx="3">
                  <c:v>Uśrednienie</c:v>
                </c:pt>
              </c:strCache>
            </c:strRef>
          </c:cat>
          <c:val>
            <c:numRef>
              <c:f>Arkusz1!$C$2:$C$5</c:f>
              <c:numCache>
                <c:formatCode>General</c:formatCode>
                <c:ptCount val="4"/>
                <c:pt idx="0">
                  <c:v>46</c:v>
                </c:pt>
                <c:pt idx="1">
                  <c:v>31</c:v>
                </c:pt>
                <c:pt idx="2">
                  <c:v>27</c:v>
                </c:pt>
                <c:pt idx="3">
                  <c:v>44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8258816"/>
        <c:axId val="128260352"/>
      </c:barChart>
      <c:catAx>
        <c:axId val="128258816"/>
        <c:scaling>
          <c:orientation val="minMax"/>
        </c:scaling>
        <c:delete val="0"/>
        <c:axPos val="b"/>
        <c:majorTickMark val="out"/>
        <c:minorTickMark val="none"/>
        <c:tickLblPos val="nextTo"/>
        <c:crossAx val="128260352"/>
        <c:crosses val="autoZero"/>
        <c:auto val="1"/>
        <c:lblAlgn val="ctr"/>
        <c:lblOffset val="100"/>
        <c:noMultiLvlLbl val="0"/>
      </c:catAx>
      <c:valAx>
        <c:axId val="12826035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2825881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600" b="1"/>
      </a:pPr>
      <a:endParaRPr lang="pl-PL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tak</c:v>
                </c:pt>
              </c:strCache>
            </c:strRef>
          </c:tx>
          <c:invertIfNegative val="0"/>
          <c:cat>
            <c:strRef>
              <c:f>Arkusz1!$A$2</c:f>
              <c:strCache>
                <c:ptCount val="1"/>
                <c:pt idx="0">
                  <c:v>Młodzież</c:v>
                </c:pt>
              </c:strCache>
            </c:strRef>
          </c:cat>
          <c:val>
            <c:numRef>
              <c:f>Arkusz1!$B$2</c:f>
              <c:numCache>
                <c:formatCode>General</c:formatCode>
                <c:ptCount val="1"/>
                <c:pt idx="0">
                  <c:v>44</c:v>
                </c:pt>
              </c:numCache>
            </c:numRef>
          </c:val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nie</c:v>
                </c:pt>
              </c:strCache>
            </c:strRef>
          </c:tx>
          <c:invertIfNegative val="0"/>
          <c:cat>
            <c:strRef>
              <c:f>Arkusz1!$A$2</c:f>
              <c:strCache>
                <c:ptCount val="1"/>
                <c:pt idx="0">
                  <c:v>Młodzież</c:v>
                </c:pt>
              </c:strCache>
            </c:strRef>
          </c:cat>
          <c:val>
            <c:numRef>
              <c:f>Arkusz1!$C$2</c:f>
              <c:numCache>
                <c:formatCode>General</c:formatCode>
                <c:ptCount val="1"/>
                <c:pt idx="0">
                  <c:v>46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8289408"/>
        <c:axId val="128323968"/>
      </c:barChart>
      <c:catAx>
        <c:axId val="128289408"/>
        <c:scaling>
          <c:orientation val="minMax"/>
        </c:scaling>
        <c:delete val="0"/>
        <c:axPos val="b"/>
        <c:majorTickMark val="out"/>
        <c:minorTickMark val="none"/>
        <c:tickLblPos val="nextTo"/>
        <c:crossAx val="128323968"/>
        <c:crosses val="autoZero"/>
        <c:auto val="1"/>
        <c:lblAlgn val="ctr"/>
        <c:lblOffset val="100"/>
        <c:noMultiLvlLbl val="0"/>
      </c:catAx>
      <c:valAx>
        <c:axId val="12832396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2828940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l-PL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stare kotły</c:v>
                </c:pt>
              </c:strCache>
            </c:strRef>
          </c:tx>
          <c:invertIfNegative val="0"/>
          <c:cat>
            <c:strRef>
              <c:f>Arkusz1!$A$2:$A$6</c:f>
              <c:strCache>
                <c:ptCount val="4"/>
                <c:pt idx="0">
                  <c:v>Młodzież</c:v>
                </c:pt>
                <c:pt idx="1">
                  <c:v>Pracujący</c:v>
                </c:pt>
                <c:pt idx="2">
                  <c:v>Emeryci</c:v>
                </c:pt>
                <c:pt idx="3">
                  <c:v>Uśrednienie</c:v>
                </c:pt>
              </c:strCache>
            </c:strRef>
          </c:cat>
          <c:val>
            <c:numRef>
              <c:f>Arkusz1!$B$2:$B$6</c:f>
              <c:numCache>
                <c:formatCode>General</c:formatCode>
                <c:ptCount val="5"/>
                <c:pt idx="0">
                  <c:v>40</c:v>
                </c:pt>
                <c:pt idx="1">
                  <c:v>52</c:v>
                </c:pt>
                <c:pt idx="2">
                  <c:v>67</c:v>
                </c:pt>
                <c:pt idx="3">
                  <c:v>43</c:v>
                </c:pt>
              </c:numCache>
            </c:numRef>
          </c:val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przemysł</c:v>
                </c:pt>
              </c:strCache>
            </c:strRef>
          </c:tx>
          <c:invertIfNegative val="0"/>
          <c:cat>
            <c:strRef>
              <c:f>Arkusz1!$A$2:$A$6</c:f>
              <c:strCache>
                <c:ptCount val="4"/>
                <c:pt idx="0">
                  <c:v>Młodzież</c:v>
                </c:pt>
                <c:pt idx="1">
                  <c:v>Pracujący</c:v>
                </c:pt>
                <c:pt idx="2">
                  <c:v>Emeryci</c:v>
                </c:pt>
                <c:pt idx="3">
                  <c:v>Uśrednienie</c:v>
                </c:pt>
              </c:strCache>
            </c:strRef>
          </c:cat>
          <c:val>
            <c:numRef>
              <c:f>Arkusz1!$C$2:$C$6</c:f>
              <c:numCache>
                <c:formatCode>General</c:formatCode>
                <c:ptCount val="5"/>
                <c:pt idx="0">
                  <c:v>36</c:v>
                </c:pt>
                <c:pt idx="1">
                  <c:v>33</c:v>
                </c:pt>
                <c:pt idx="2">
                  <c:v>27</c:v>
                </c:pt>
                <c:pt idx="3">
                  <c:v>35</c:v>
                </c:pt>
              </c:numCache>
            </c:numRef>
          </c:val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ruch uliczny</c:v>
                </c:pt>
              </c:strCache>
            </c:strRef>
          </c:tx>
          <c:invertIfNegative val="0"/>
          <c:cat>
            <c:strRef>
              <c:f>Arkusz1!$A$2:$A$6</c:f>
              <c:strCache>
                <c:ptCount val="4"/>
                <c:pt idx="0">
                  <c:v>Młodzież</c:v>
                </c:pt>
                <c:pt idx="1">
                  <c:v>Pracujący</c:v>
                </c:pt>
                <c:pt idx="2">
                  <c:v>Emeryci</c:v>
                </c:pt>
                <c:pt idx="3">
                  <c:v>Uśrednienie</c:v>
                </c:pt>
              </c:strCache>
            </c:strRef>
          </c:cat>
          <c:val>
            <c:numRef>
              <c:f>Arkusz1!$D$2:$D$6</c:f>
              <c:numCache>
                <c:formatCode>General</c:formatCode>
                <c:ptCount val="5"/>
                <c:pt idx="0">
                  <c:v>24</c:v>
                </c:pt>
                <c:pt idx="1">
                  <c:v>15</c:v>
                </c:pt>
                <c:pt idx="2">
                  <c:v>6</c:v>
                </c:pt>
                <c:pt idx="3">
                  <c:v>22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8341120"/>
        <c:axId val="128343040"/>
      </c:barChart>
      <c:catAx>
        <c:axId val="128341120"/>
        <c:scaling>
          <c:orientation val="minMax"/>
        </c:scaling>
        <c:delete val="0"/>
        <c:axPos val="b"/>
        <c:majorTickMark val="out"/>
        <c:minorTickMark val="none"/>
        <c:tickLblPos val="nextTo"/>
        <c:crossAx val="128343040"/>
        <c:crosses val="autoZero"/>
        <c:auto val="1"/>
        <c:lblAlgn val="ctr"/>
        <c:lblOffset val="100"/>
        <c:noMultiLvlLbl val="0"/>
      </c:catAx>
      <c:valAx>
        <c:axId val="1283430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2834112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7288266841535402"/>
          <c:y val="0.36692461065525289"/>
          <c:w val="0.21690504056973325"/>
          <c:h val="0.2661505270040828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 b="1"/>
      </a:pPr>
      <a:endParaRPr lang="pl-PL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22878E-BC50-4825-B1A7-046F8E2F4570}" type="datetimeFigureOut">
              <a:rPr lang="pl-PL" smtClean="0"/>
              <a:t>20.11.2024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8ADF98-2FB5-4363-89C3-A8E8A57137C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430829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85DCB-0B6C-40BD-858F-E50B4B120428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665458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85DCB-0B6C-40BD-858F-E50B4B120428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153939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 smtClean="0"/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85DCB-0B6C-40BD-858F-E50B4B120428}" type="slidenum">
              <a:rPr lang="pl-PL" smtClean="0"/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774566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20.11.2024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20.11.2024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20.11.2024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20.11.2024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20.11.2024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20.11.2024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20.11.2024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20.11.2024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20.11.2024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20.11.2024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20.11.2024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17FA3B-C404-4317-B0BC-953931111309}" type="datetimeFigureOut">
              <a:rPr lang="pl-PL" smtClean="0"/>
              <a:t>20.11.2024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.jpeg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8.bin"/><Relationship Id="rId4" Type="http://schemas.openxmlformats.org/officeDocument/2006/relationships/chart" Target="../charts/char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9.bin"/><Relationship Id="rId4" Type="http://schemas.openxmlformats.org/officeDocument/2006/relationships/chart" Target="../charts/char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0.bin"/><Relationship Id="rId4" Type="http://schemas.openxmlformats.org/officeDocument/2006/relationships/chart" Target="../charts/char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1.bin"/><Relationship Id="rId4" Type="http://schemas.openxmlformats.org/officeDocument/2006/relationships/chart" Target="../charts/chart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notesSlide" Target="../notesSlides/notesSlide3.xml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2.jpeg"/><Relationship Id="rId5" Type="http://schemas.openxmlformats.org/officeDocument/2006/relationships/image" Target="../media/image3.jpe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755576" y="1196752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pl-PL" sz="5400" b="1" i="1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pl-PL" sz="5400" b="1" i="1" dirty="0" smtClean="0">
                <a:solidFill>
                  <a:schemeClr val="accent1">
                    <a:lumMod val="75000"/>
                  </a:schemeClr>
                </a:solidFill>
              </a:rPr>
            </a:br>
            <a:endParaRPr lang="pl-PL" sz="67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Prążkowana strzałka w prawo 3"/>
          <p:cNvSpPr/>
          <p:nvPr/>
        </p:nvSpPr>
        <p:spPr>
          <a:xfrm>
            <a:off x="548927" y="3501008"/>
            <a:ext cx="432048" cy="18002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dirty="0"/>
          </a:p>
        </p:txBody>
      </p:sp>
      <p:sp>
        <p:nvSpPr>
          <p:cNvPr id="5" name="Prążkowana strzałka w prawo 4"/>
          <p:cNvSpPr/>
          <p:nvPr/>
        </p:nvSpPr>
        <p:spPr>
          <a:xfrm>
            <a:off x="617933" y="3933056"/>
            <a:ext cx="432048" cy="18002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rążkowana strzałka w prawo 5"/>
          <p:cNvSpPr/>
          <p:nvPr/>
        </p:nvSpPr>
        <p:spPr>
          <a:xfrm>
            <a:off x="548927" y="4428808"/>
            <a:ext cx="432048" cy="18002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026" name="Picture 2" descr="C:\Users\ekodoradca\Desktop\Poziomy podstawowy kolorowy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2237" y="620688"/>
            <a:ext cx="7137712" cy="782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ekodoradca\Desktop\WIZUALIZACJA\herb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795" y="589330"/>
            <a:ext cx="1052885" cy="1183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Prążkowana strzałka w prawo 8"/>
          <p:cNvSpPr/>
          <p:nvPr/>
        </p:nvSpPr>
        <p:spPr>
          <a:xfrm>
            <a:off x="542353" y="4925714"/>
            <a:ext cx="432048" cy="18002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ole tekstowe 6"/>
          <p:cNvSpPr txBox="1"/>
          <p:nvPr/>
        </p:nvSpPr>
        <p:spPr>
          <a:xfrm>
            <a:off x="6588224" y="3356992"/>
            <a:ext cx="2441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0070C0"/>
                </a:solidFill>
              </a:rPr>
              <a:t> </a:t>
            </a:r>
            <a:endParaRPr lang="pl-PL" dirty="0"/>
          </a:p>
        </p:txBody>
      </p:sp>
      <p:pic>
        <p:nvPicPr>
          <p:cNvPr id="12" name="Obraz 11">
            <a:extLst>
              <a:ext uri="{FF2B5EF4-FFF2-40B4-BE49-F238E27FC236}">
                <a16:creationId xmlns="" xmlns:a16="http://schemas.microsoft.com/office/drawing/2014/main" id="{154A2C64-8F4B-40E2-97C5-D9A02A6CB80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1" y="3189550"/>
            <a:ext cx="3240360" cy="3191777"/>
          </a:xfrm>
          <a:prstGeom prst="rect">
            <a:avLst/>
          </a:prstGeom>
        </p:spPr>
      </p:pic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07504" y="2780928"/>
            <a:ext cx="6408712" cy="3024336"/>
          </a:xfrm>
        </p:spPr>
        <p:txBody>
          <a:bodyPr>
            <a:normAutofit fontScale="92500"/>
          </a:bodyPr>
          <a:lstStyle/>
          <a:p>
            <a:r>
              <a:rPr lang="pl-PL" b="1" dirty="0" smtClean="0">
                <a:solidFill>
                  <a:schemeClr val="tx2"/>
                </a:solidFill>
              </a:rPr>
              <a:t>Prezentacja </a:t>
            </a:r>
            <a:r>
              <a:rPr lang="pl-PL" b="1" dirty="0" err="1" smtClean="0">
                <a:solidFill>
                  <a:schemeClr val="tx2"/>
                </a:solidFill>
              </a:rPr>
              <a:t>Ekodoradca</a:t>
            </a:r>
            <a:r>
              <a:rPr lang="pl-PL" b="1" dirty="0" smtClean="0">
                <a:solidFill>
                  <a:schemeClr val="tx2"/>
                </a:solidFill>
              </a:rPr>
              <a:t> Miasto Płońsk</a:t>
            </a:r>
          </a:p>
          <a:p>
            <a:r>
              <a:rPr lang="pl-PL" sz="2800" dirty="0" smtClean="0">
                <a:solidFill>
                  <a:schemeClr val="tx2"/>
                </a:solidFill>
              </a:rPr>
              <a:t>Ogólne informacje o projekcie</a:t>
            </a:r>
          </a:p>
          <a:p>
            <a:pPr algn="l"/>
            <a:r>
              <a:rPr lang="pl-PL" sz="2800" dirty="0" smtClean="0">
                <a:solidFill>
                  <a:schemeClr val="tx2"/>
                </a:solidFill>
              </a:rPr>
              <a:t>                Uchwała antysmogowa w Woj. </a:t>
            </a:r>
            <a:r>
              <a:rPr lang="pl-PL" sz="2800" dirty="0" err="1" smtClean="0">
                <a:solidFill>
                  <a:schemeClr val="tx2"/>
                </a:solidFill>
              </a:rPr>
              <a:t>Maz</a:t>
            </a:r>
            <a:r>
              <a:rPr lang="pl-PL" sz="2800" dirty="0" smtClean="0">
                <a:solidFill>
                  <a:schemeClr val="tx2"/>
                </a:solidFill>
              </a:rPr>
              <a:t>.</a:t>
            </a:r>
          </a:p>
          <a:p>
            <a:pPr algn="l"/>
            <a:r>
              <a:rPr lang="pl-PL" sz="2800" dirty="0" smtClean="0">
                <a:solidFill>
                  <a:schemeClr val="tx2"/>
                </a:solidFill>
              </a:rPr>
              <a:t>                Kotły CO na paliwa stałe w Płońsku</a:t>
            </a:r>
          </a:p>
          <a:p>
            <a:pPr algn="l"/>
            <a:r>
              <a:rPr lang="pl-PL" sz="2800" dirty="0" smtClean="0">
                <a:solidFill>
                  <a:schemeClr val="tx2"/>
                </a:solidFill>
              </a:rPr>
              <a:t> 	   Wybrane wyniki badania potrzeb	    edukacyjnych   społeczeństwa</a:t>
            </a:r>
          </a:p>
          <a:p>
            <a:pPr algn="l"/>
            <a:endParaRPr lang="pl-PL" sz="2800" dirty="0">
              <a:solidFill>
                <a:srgbClr val="0070C0"/>
              </a:solidFill>
            </a:endParaRPr>
          </a:p>
        </p:txBody>
      </p:sp>
      <p:graphicFrame>
        <p:nvGraphicFramePr>
          <p:cNvPr id="8" name="Obiek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3988445"/>
              </p:ext>
            </p:extLst>
          </p:nvPr>
        </p:nvGraphicFramePr>
        <p:xfrm>
          <a:off x="1674985" y="1403325"/>
          <a:ext cx="6096000" cy="1258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Acrobat Document" r:id="rId7" imgW="11582186" imgH="2390638" progId="Acrobat.Document.DC">
                  <p:embed/>
                </p:oleObj>
              </mc:Choice>
              <mc:Fallback>
                <p:oleObj name="Acrobat Document" r:id="rId7" imgW="11582186" imgH="2390638" progId="Acrobat.Document.DC">
                  <p:embed/>
                  <p:pic>
                    <p:nvPicPr>
                      <p:cNvPr id="0" name="Obiek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4985" y="1403325"/>
                        <a:ext cx="6096000" cy="1258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55363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Autofit/>
          </a:bodyPr>
          <a:lstStyle/>
          <a:p>
            <a:pPr algn="r"/>
            <a:r>
              <a:rPr lang="pl-PL" b="1" i="1" dirty="0" smtClean="0">
                <a:solidFill>
                  <a:schemeClr val="tx2"/>
                </a:solidFill>
              </a:rPr>
              <a:t> </a:t>
            </a:r>
            <a:endParaRPr lang="pl-PL" b="1" i="1" dirty="0">
              <a:solidFill>
                <a:schemeClr val="tx2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83568" y="1412776"/>
            <a:ext cx="8460432" cy="5256584"/>
          </a:xfrm>
        </p:spPr>
        <p:txBody>
          <a:bodyPr>
            <a:normAutofit/>
          </a:bodyPr>
          <a:lstStyle/>
          <a:p>
            <a:r>
              <a:rPr lang="pl-PL" dirty="0" smtClean="0"/>
              <a:t>Wartość projektu dla Miasta Płońsk: 1,8 mln zł</a:t>
            </a:r>
          </a:p>
          <a:p>
            <a:r>
              <a:rPr lang="pl-PL" dirty="0" smtClean="0"/>
              <a:t>Dofinansowanie: 85% </a:t>
            </a:r>
          </a:p>
          <a:p>
            <a:pPr marL="0" indent="0">
              <a:buNone/>
            </a:pPr>
            <a:r>
              <a:rPr lang="pl-PL" sz="2800" dirty="0"/>
              <a:t> </a:t>
            </a:r>
            <a:r>
              <a:rPr lang="pl-PL" sz="2800" dirty="0" smtClean="0"/>
              <a:t>   </a:t>
            </a:r>
            <a:r>
              <a:rPr lang="pl-PL" sz="2800" i="1" dirty="0" smtClean="0"/>
              <a:t>Priorytet II „Fundusze europejskie na zielony 	</a:t>
            </a:r>
          </a:p>
          <a:p>
            <a:pPr marL="0" indent="0">
              <a:buNone/>
            </a:pPr>
            <a:r>
              <a:rPr lang="pl-PL" sz="2800" i="1" dirty="0"/>
              <a:t> </a:t>
            </a:r>
            <a:r>
              <a:rPr lang="pl-PL" sz="2800" i="1" dirty="0" smtClean="0"/>
              <a:t>   rozwój Mazowsza” </a:t>
            </a:r>
          </a:p>
          <a:p>
            <a:r>
              <a:rPr lang="pl-PL" dirty="0" smtClean="0"/>
              <a:t>Lider: Województwo Mazowieckie reprezentowane przez Zarząd Województwa</a:t>
            </a:r>
          </a:p>
          <a:p>
            <a:r>
              <a:rPr lang="pl-PL" dirty="0" smtClean="0"/>
              <a:t>98 partnerów ( gmin) w województwie</a:t>
            </a:r>
          </a:p>
          <a:p>
            <a:r>
              <a:rPr lang="pl-PL" dirty="0" smtClean="0"/>
              <a:t>Okres realizacji: 2024-2028 </a:t>
            </a:r>
            <a:endParaRPr lang="pl-PL" dirty="0"/>
          </a:p>
        </p:txBody>
      </p:sp>
      <p:pic>
        <p:nvPicPr>
          <p:cNvPr id="4" name="Picture 2" descr="C:\Users\ekodoradca\Desktop\WIZUALIZACJA\herb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999" y="332656"/>
            <a:ext cx="1052885" cy="1183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ekodoradca\Desktop\WIZUALIZACJA\Poziomy podstawowy kolorowy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414" y="5949280"/>
            <a:ext cx="8357489" cy="782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Obi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4711262"/>
              </p:ext>
            </p:extLst>
          </p:nvPr>
        </p:nvGraphicFramePr>
        <p:xfrm>
          <a:off x="2555776" y="257254"/>
          <a:ext cx="6096000" cy="1258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Acrobat Document" r:id="rId5" imgW="11582186" imgH="2390638" progId="Acrobat.Document.DC">
                  <p:embed/>
                </p:oleObj>
              </mc:Choice>
              <mc:Fallback>
                <p:oleObj name="Acrobat Document" r:id="rId5" imgW="11582186" imgH="2390638" progId="Acrobat.Document.DC">
                  <p:embed/>
                  <p:pic>
                    <p:nvPicPr>
                      <p:cNvPr id="0" name="Obiek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776" y="257254"/>
                        <a:ext cx="6096000" cy="1258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19103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5"/>
          </a:xfrm>
        </p:spPr>
        <p:txBody>
          <a:bodyPr/>
          <a:lstStyle/>
          <a:p>
            <a:pPr algn="r"/>
            <a:r>
              <a:rPr lang="pl-PL" b="1" i="1" dirty="0" smtClean="0">
                <a:solidFill>
                  <a:schemeClr val="tx2"/>
                </a:solidFill>
              </a:rPr>
              <a:t>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353347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pl-PL" dirty="0" smtClean="0"/>
              <a:t>Cel projektu: </a:t>
            </a:r>
            <a:r>
              <a:rPr lang="pl-PL" b="1" dirty="0" smtClean="0">
                <a:solidFill>
                  <a:srgbClr val="FF0000"/>
                </a:solidFill>
              </a:rPr>
              <a:t>poprawa jakości powietrza</a:t>
            </a:r>
          </a:p>
          <a:p>
            <a:pPr marL="0" indent="0">
              <a:buNone/>
            </a:pPr>
            <a:r>
              <a:rPr lang="pl-PL" i="1" dirty="0" smtClean="0"/>
              <a:t>poprzez:</a:t>
            </a:r>
          </a:p>
          <a:p>
            <a:r>
              <a:rPr lang="pl-PL" dirty="0" smtClean="0"/>
              <a:t>bezpośrednie doradztwo (</a:t>
            </a:r>
            <a:r>
              <a:rPr lang="pl-PL" dirty="0" err="1" smtClean="0"/>
              <a:t>Ekodoradca</a:t>
            </a:r>
            <a:r>
              <a:rPr lang="pl-PL" dirty="0" smtClean="0"/>
              <a:t>) skierowane do właścicieli domów jednorodzinnych ze starymi kotłami ciepła, w tym kontrola palenisk i badanie popiołu</a:t>
            </a:r>
          </a:p>
          <a:p>
            <a:r>
              <a:rPr lang="pl-PL" dirty="0" smtClean="0"/>
              <a:t>prowadzenie akcji edukacyjno- informacyjnych skierowanych do różnych grup społecznych, przez 4 lata</a:t>
            </a:r>
            <a:endParaRPr lang="pl-PL" dirty="0"/>
          </a:p>
        </p:txBody>
      </p:sp>
      <p:pic>
        <p:nvPicPr>
          <p:cNvPr id="4" name="Picture 2" descr="C:\Users\ekodoradca\Desktop\WIZUALIZACJA\herb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795" y="589330"/>
            <a:ext cx="1052885" cy="1183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Obi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1281888"/>
              </p:ext>
            </p:extLst>
          </p:nvPr>
        </p:nvGraphicFramePr>
        <p:xfrm>
          <a:off x="2555776" y="260648"/>
          <a:ext cx="6096000" cy="1258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2" name="Acrobat Document" r:id="rId4" imgW="11582186" imgH="2390638" progId="Acrobat.Document.DC">
                  <p:embed/>
                </p:oleObj>
              </mc:Choice>
              <mc:Fallback>
                <p:oleObj name="Acrobat Document" r:id="rId4" imgW="11582186" imgH="2390638" progId="Acrobat.Document.DC">
                  <p:embed/>
                  <p:pic>
                    <p:nvPicPr>
                      <p:cNvPr id="0" name="Obiek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776" y="260648"/>
                        <a:ext cx="6096000" cy="1258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73214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268760"/>
          </a:xfrm>
        </p:spPr>
        <p:txBody>
          <a:bodyPr/>
          <a:lstStyle/>
          <a:p>
            <a:pPr algn="r"/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pl-PL" b="1" dirty="0" smtClean="0"/>
              <a:t>Główne zadania </a:t>
            </a:r>
            <a:r>
              <a:rPr lang="pl-PL" b="1" dirty="0" err="1" smtClean="0"/>
              <a:t>Ekodoradcy</a:t>
            </a:r>
            <a:endParaRPr lang="pl-PL" b="1" dirty="0" smtClean="0"/>
          </a:p>
          <a:p>
            <a:r>
              <a:rPr lang="pl-PL" sz="2400" dirty="0"/>
              <a:t>Doradztwo połączone z analizą sytuacji ekonomicznej rodziny i określenie przyczyn  dlaczego kocioł nie jest jeszcze wymieniony, ewentualnie kontakt z Przedstawicielem Czystego Powietrza</a:t>
            </a:r>
          </a:p>
          <a:p>
            <a:r>
              <a:rPr lang="pl-PL" sz="2400" dirty="0" smtClean="0"/>
              <a:t>Kontrole ze Strażą Miejską, pobieranie próbek popiołu, zlecenie badania próbek</a:t>
            </a:r>
          </a:p>
          <a:p>
            <a:r>
              <a:rPr lang="pl-PL" sz="2400" dirty="0" smtClean="0"/>
              <a:t>Przygotowanie i przeprowadzenie, w każdym roku, min 7 wydarzeń edukacyjno-informacyjnych.  Kalendarz jest w trakcie przygotowywania (spotkania, konferencje, </a:t>
            </a:r>
            <a:r>
              <a:rPr lang="pl-PL" sz="2400" dirty="0" err="1" smtClean="0"/>
              <a:t>hepeningi</a:t>
            </a:r>
            <a:r>
              <a:rPr lang="pl-PL" sz="2400" dirty="0" smtClean="0"/>
              <a:t>, konkursy, koncerty itp.)</a:t>
            </a:r>
          </a:p>
          <a:p>
            <a:r>
              <a:rPr lang="pl-PL" sz="2400" dirty="0" smtClean="0"/>
              <a:t>W 2024: badanie </a:t>
            </a:r>
            <a:r>
              <a:rPr lang="pl-PL" sz="2400" dirty="0"/>
              <a:t>potrzeb </a:t>
            </a:r>
            <a:r>
              <a:rPr lang="pl-PL" sz="2400" dirty="0" smtClean="0"/>
              <a:t>edukacyjnych społeczeństwa, diagnoza ubóstwa, opracowanie i uzyskanie zatwierdzenia ramowego kalendarza wydarzeń na 4 lata; kontrola  palenisk ze Strażą Miejską,  przygotowanie bazy danych do doradztwa , np. informacji z MOPS, CEEB oraz bazy danych ubóstwa energetycznego.</a:t>
            </a:r>
            <a:endParaRPr lang="pl-PL" sz="2400" dirty="0"/>
          </a:p>
        </p:txBody>
      </p:sp>
      <p:pic>
        <p:nvPicPr>
          <p:cNvPr id="4" name="Picture 2" descr="C:\Users\ekodoradca\Desktop\WIZUALIZACJA\herb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795" y="589330"/>
            <a:ext cx="1052885" cy="1183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Obi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1399519"/>
              </p:ext>
            </p:extLst>
          </p:nvPr>
        </p:nvGraphicFramePr>
        <p:xfrm>
          <a:off x="2555776" y="404664"/>
          <a:ext cx="6096000" cy="1258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" name="Acrobat Document" r:id="rId4" imgW="11582186" imgH="2390638" progId="Acrobat.Document.DC">
                  <p:embed/>
                </p:oleObj>
              </mc:Choice>
              <mc:Fallback>
                <p:oleObj name="Acrobat Document" r:id="rId4" imgW="11582186" imgH="2390638" progId="Acrobat.Document.DC">
                  <p:embed/>
                  <p:pic>
                    <p:nvPicPr>
                      <p:cNvPr id="0" name="Obiek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776" y="404664"/>
                        <a:ext cx="6096000" cy="1258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90300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627784" y="274638"/>
            <a:ext cx="6059016" cy="994122"/>
          </a:xfrm>
        </p:spPr>
        <p:txBody>
          <a:bodyPr/>
          <a:lstStyle/>
          <a:p>
            <a:pPr algn="r"/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pl-PL" b="1" dirty="0" smtClean="0">
                <a:solidFill>
                  <a:srgbClr val="FF0000"/>
                </a:solidFill>
              </a:rPr>
              <a:t>UCHWAŁA ANTYSMOGOWA </a:t>
            </a:r>
          </a:p>
          <a:p>
            <a:r>
              <a:rPr lang="pl-PL" sz="2400" b="1" dirty="0" smtClean="0"/>
              <a:t>Uchwała nr  162/17 Sejmiku Woj. </a:t>
            </a:r>
            <a:r>
              <a:rPr lang="pl-PL" sz="2400" b="1" dirty="0" err="1" smtClean="0"/>
              <a:t>Maz</a:t>
            </a:r>
            <a:r>
              <a:rPr lang="pl-PL" sz="2400" b="1" dirty="0" smtClean="0"/>
              <a:t>. z 24 października 2017 r w </a:t>
            </a:r>
            <a:r>
              <a:rPr lang="pl-PL" sz="2400" b="1" dirty="0"/>
              <a:t>sprawie </a:t>
            </a:r>
            <a:r>
              <a:rPr lang="pl-PL" sz="2400" b="1" dirty="0" smtClean="0"/>
              <a:t>ograniczeń i zakazów w zakresie eksploatacji </a:t>
            </a:r>
            <a:r>
              <a:rPr lang="pl-PL" sz="2400" b="1" dirty="0"/>
              <a:t>instalacji w których </a:t>
            </a:r>
            <a:r>
              <a:rPr lang="pl-PL" sz="2400" b="1" dirty="0" smtClean="0"/>
              <a:t>następuje </a:t>
            </a:r>
            <a:r>
              <a:rPr lang="pl-PL" sz="2400" b="1" dirty="0"/>
              <a:t>spalanie </a:t>
            </a:r>
            <a:r>
              <a:rPr lang="pl-PL" sz="2400" b="1" dirty="0" smtClean="0"/>
              <a:t>paliw, zmieniona uchwałą nr 59/22 z 26 kwietnia 2022 r .</a:t>
            </a:r>
          </a:p>
          <a:p>
            <a:r>
              <a:rPr lang="pl-PL" sz="2400" b="1" dirty="0" smtClean="0"/>
              <a:t>Dotyczy rodzajów kotłów  i rodzajów paliw stałych </a:t>
            </a:r>
          </a:p>
          <a:p>
            <a:r>
              <a:rPr lang="pl-PL" sz="2400" b="1" dirty="0" smtClean="0">
                <a:solidFill>
                  <a:srgbClr val="FF0000"/>
                </a:solidFill>
              </a:rPr>
              <a:t>Zakaz  spalania węgla –od 1 października 2023 w Warszawie</a:t>
            </a:r>
            <a:r>
              <a:rPr lang="pl-PL" sz="2400" b="1" dirty="0" smtClean="0"/>
              <a:t>, </a:t>
            </a:r>
            <a:r>
              <a:rPr lang="pl-PL" sz="2400" b="1" dirty="0" smtClean="0">
                <a:solidFill>
                  <a:srgbClr val="FF0000"/>
                </a:solidFill>
              </a:rPr>
              <a:t>od 1 stycznia 2028</a:t>
            </a:r>
            <a:r>
              <a:rPr lang="pl-PL" sz="2400" b="1" dirty="0" smtClean="0"/>
              <a:t> w powiatach grodziski, legionowski, miński, nowodworski,  piaseczyński, pruszkowski, otwocki, warszawski  zach.  i wołomiński</a:t>
            </a:r>
          </a:p>
          <a:p>
            <a:pPr marL="0" indent="0">
              <a:buNone/>
            </a:pPr>
            <a:r>
              <a:rPr lang="pl-PL" sz="2400" b="1" dirty="0" smtClean="0"/>
              <a:t>	</a:t>
            </a:r>
            <a:r>
              <a:rPr lang="pl-PL" sz="2400" b="1" dirty="0" smtClean="0">
                <a:solidFill>
                  <a:srgbClr val="FF0000"/>
                </a:solidFill>
              </a:rPr>
              <a:t>!!!</a:t>
            </a:r>
            <a:r>
              <a:rPr lang="pl-PL" sz="2400" b="1" dirty="0" smtClean="0"/>
              <a:t> Z zakazu zwolnione są instalacje –do czasu ustania ich 	żywotności  spełniające wymagania </a:t>
            </a:r>
            <a:r>
              <a:rPr lang="pl-PL" sz="2400" b="1" dirty="0" err="1" smtClean="0"/>
              <a:t>ekoprojektu</a:t>
            </a:r>
            <a:r>
              <a:rPr lang="pl-PL" sz="2400" b="1" dirty="0" smtClean="0"/>
              <a:t>, które 	zainstalowano  przed 1 czerwca 2022 i kotły  klasy 5 	zainstalowane przed 10 listopada 2017 r. </a:t>
            </a:r>
          </a:p>
          <a:p>
            <a:pPr marL="0" indent="0">
              <a:buNone/>
            </a:pPr>
            <a:endParaRPr lang="pl-PL" sz="2400" b="1" dirty="0"/>
          </a:p>
        </p:txBody>
      </p:sp>
      <p:pic>
        <p:nvPicPr>
          <p:cNvPr id="4" name="Picture 2" descr="C:\Users\ekodoradca\Desktop\WIZUALIZACJA\herb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795" y="589330"/>
            <a:ext cx="1052885" cy="1183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Obiek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1031022"/>
              </p:ext>
            </p:extLst>
          </p:nvPr>
        </p:nvGraphicFramePr>
        <p:xfrm>
          <a:off x="2555776" y="188640"/>
          <a:ext cx="6096000" cy="11521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1" name="Acrobat Document" r:id="rId4" imgW="11582186" imgH="2390638" progId="Acrobat.Document.DC">
                  <p:embed/>
                </p:oleObj>
              </mc:Choice>
              <mc:Fallback>
                <p:oleObj name="Acrobat Document" r:id="rId4" imgW="11582186" imgH="2390638" progId="Acrobat.Document.DC">
                  <p:embed/>
                  <p:pic>
                    <p:nvPicPr>
                      <p:cNvPr id="0" name="Obiek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776" y="188640"/>
                        <a:ext cx="6096000" cy="115212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69637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627784" y="274638"/>
            <a:ext cx="6059016" cy="1143000"/>
          </a:xfrm>
        </p:spPr>
        <p:txBody>
          <a:bodyPr/>
          <a:lstStyle/>
          <a:p>
            <a:pPr algn="r"/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95536" y="1772817"/>
            <a:ext cx="8229600" cy="4104456"/>
          </a:xfrm>
        </p:spPr>
        <p:txBody>
          <a:bodyPr>
            <a:normAutofit fontScale="92500" lnSpcReduction="10000"/>
          </a:bodyPr>
          <a:lstStyle/>
          <a:p>
            <a:r>
              <a:rPr lang="pl-PL" sz="2400" b="1" dirty="0" smtClean="0"/>
              <a:t>od </a:t>
            </a:r>
            <a:r>
              <a:rPr lang="pl-PL" sz="2400" b="1" dirty="0"/>
              <a:t>1 </a:t>
            </a:r>
            <a:r>
              <a:rPr lang="pl-PL" sz="2400" b="1" dirty="0" smtClean="0"/>
              <a:t>stycznia 2023 r.  </a:t>
            </a:r>
            <a:r>
              <a:rPr lang="pl-PL" sz="2400" b="1" dirty="0"/>
              <a:t>w pozwoleniach na budowę nie wydaje się </a:t>
            </a:r>
            <a:r>
              <a:rPr lang="pl-PL" sz="2400" b="1" dirty="0" smtClean="0"/>
              <a:t>zgody na instalowanie kotła </a:t>
            </a:r>
            <a:r>
              <a:rPr lang="pl-PL" sz="2400" b="1" dirty="0"/>
              <a:t>na paliwo </a:t>
            </a:r>
            <a:r>
              <a:rPr lang="pl-PL" sz="2400" b="1" dirty="0" smtClean="0"/>
              <a:t>stale, jeśli jest możliwość podłączenia </a:t>
            </a:r>
            <a:r>
              <a:rPr lang="pl-PL" sz="2400" b="1" dirty="0"/>
              <a:t>do </a:t>
            </a:r>
            <a:r>
              <a:rPr lang="pl-PL" sz="2400" b="1" dirty="0" smtClean="0"/>
              <a:t>sieci ciepłowniczej</a:t>
            </a:r>
            <a:endParaRPr lang="pl-PL" sz="2400" b="1" dirty="0"/>
          </a:p>
          <a:p>
            <a:r>
              <a:rPr lang="pl-PL" sz="2400" b="1" dirty="0" smtClean="0"/>
              <a:t>od 1 stycznia 2018 r. zakaz spalania mułów, węgla brunatnego, węgla o uziarnieniu 0-3 mm, biomasy pow. 20% wilgotności</a:t>
            </a:r>
          </a:p>
          <a:p>
            <a:r>
              <a:rPr lang="pl-PL" sz="2400" b="1" dirty="0" smtClean="0">
                <a:solidFill>
                  <a:srgbClr val="FF0000"/>
                </a:solidFill>
              </a:rPr>
              <a:t>od 1 stycznia 2023 r. zakaz eksploatacji kotłów pozaklasowych, </a:t>
            </a:r>
            <a:r>
              <a:rPr lang="pl-PL" sz="2400" b="1" dirty="0" smtClean="0"/>
              <a:t>zakaz palenia w komikach w dniach przekroczenia norm jakości powietrza -pył pow.50mg/m3</a:t>
            </a:r>
          </a:p>
          <a:p>
            <a:r>
              <a:rPr lang="pl-PL" sz="2400" b="1" dirty="0" smtClean="0">
                <a:solidFill>
                  <a:srgbClr val="FF0000"/>
                </a:solidFill>
              </a:rPr>
              <a:t>od 1 stycznia 2028 r.  zakaz eksploatacji kotłów 3 i 4 klasy</a:t>
            </a:r>
            <a:r>
              <a:rPr lang="pl-PL" sz="2400" b="1" dirty="0" smtClean="0"/>
              <a:t>, 5 klasa do końca żywotności</a:t>
            </a:r>
          </a:p>
          <a:p>
            <a:r>
              <a:rPr lang="pl-PL" sz="2400" b="1" dirty="0" smtClean="0"/>
              <a:t>od 1 stycznia 2021 r zakaz używania dmuchaw do liści (ograniczenie wtórnej emisji)</a:t>
            </a:r>
            <a:endParaRPr lang="pl-PL" sz="2400" b="1" dirty="0"/>
          </a:p>
        </p:txBody>
      </p:sp>
      <p:pic>
        <p:nvPicPr>
          <p:cNvPr id="4" name="Picture 2" descr="C:\Users\ekodoradca\Desktop\WIZUALIZACJA\herb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795" y="589330"/>
            <a:ext cx="1052885" cy="1183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ole tekstowe 4"/>
          <p:cNvSpPr txBox="1"/>
          <p:nvPr/>
        </p:nvSpPr>
        <p:spPr>
          <a:xfrm>
            <a:off x="1043608" y="5780156"/>
            <a:ext cx="6624736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 smtClean="0"/>
              <a:t>UWAGA ! Za nieprzestrzeganie przepisów grozi mandat </a:t>
            </a:r>
            <a:r>
              <a:rPr lang="pl-PL" sz="2400" b="1" dirty="0"/>
              <a:t>do 500 zł albo grzywna do 5 tys. </a:t>
            </a:r>
            <a:r>
              <a:rPr lang="pl-PL" sz="2400" b="1" dirty="0" smtClean="0"/>
              <a:t>zł </a:t>
            </a:r>
            <a:endParaRPr lang="pl-PL" sz="2400" b="1" dirty="0"/>
          </a:p>
        </p:txBody>
      </p:sp>
      <p:graphicFrame>
        <p:nvGraphicFramePr>
          <p:cNvPr id="6" name="Obiek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7888060"/>
              </p:ext>
            </p:extLst>
          </p:nvPr>
        </p:nvGraphicFramePr>
        <p:xfrm>
          <a:off x="2627784" y="260648"/>
          <a:ext cx="6096000" cy="13305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4" name="Acrobat Document" r:id="rId4" imgW="11582186" imgH="2390638" progId="Acrobat.Document.DC">
                  <p:embed/>
                </p:oleObj>
              </mc:Choice>
              <mc:Fallback>
                <p:oleObj name="Acrobat Document" r:id="rId4" imgW="11582186" imgH="2390638" progId="Acrobat.Document.DC">
                  <p:embed/>
                  <p:pic>
                    <p:nvPicPr>
                      <p:cNvPr id="0" name="Obiek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784" y="260648"/>
                        <a:ext cx="6096000" cy="133059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84931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771800" y="188640"/>
            <a:ext cx="6096594" cy="1143000"/>
          </a:xfrm>
        </p:spPr>
        <p:txBody>
          <a:bodyPr/>
          <a:lstStyle/>
          <a:p>
            <a:pPr algn="r"/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79512" y="1772816"/>
            <a:ext cx="4186808" cy="639762"/>
          </a:xfrm>
        </p:spPr>
        <p:txBody>
          <a:bodyPr>
            <a:normAutofit/>
          </a:bodyPr>
          <a:lstStyle/>
          <a:p>
            <a:r>
              <a:rPr lang="pl-PL" sz="2000" dirty="0" smtClean="0"/>
              <a:t>PŁOŃSK KOTŁY NA PALIWA STAŁE</a:t>
            </a:r>
            <a:endParaRPr lang="pl-PL" sz="2000" dirty="0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4008" y="1556792"/>
            <a:ext cx="4041775" cy="639762"/>
          </a:xfrm>
        </p:spPr>
        <p:txBody>
          <a:bodyPr/>
          <a:lstStyle/>
          <a:p>
            <a:pPr algn="ctr"/>
            <a:r>
              <a:rPr lang="pl-PL" dirty="0" smtClean="0"/>
              <a:t>PŁOŃSK KOTŁY w %</a:t>
            </a:r>
            <a:endParaRPr lang="pl-PL" dirty="0"/>
          </a:p>
        </p:txBody>
      </p:sp>
      <p:graphicFrame>
        <p:nvGraphicFramePr>
          <p:cNvPr id="8" name="Symbol zastępczy zawartości 7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128246827"/>
              </p:ext>
            </p:extLst>
          </p:nvPr>
        </p:nvGraphicFramePr>
        <p:xfrm>
          <a:off x="4139952" y="1472190"/>
          <a:ext cx="4860032" cy="53858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Symbol zastępczy zawartości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235712721"/>
              </p:ext>
            </p:extLst>
          </p:nvPr>
        </p:nvGraphicFramePr>
        <p:xfrm>
          <a:off x="77192" y="2060848"/>
          <a:ext cx="4206776" cy="3168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pole tekstowe 8"/>
          <p:cNvSpPr txBox="1"/>
          <p:nvPr/>
        </p:nvSpPr>
        <p:spPr>
          <a:xfrm>
            <a:off x="2123728" y="6165303"/>
            <a:ext cx="5904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l-PL" b="1" i="1" dirty="0"/>
          </a:p>
        </p:txBody>
      </p:sp>
      <p:pic>
        <p:nvPicPr>
          <p:cNvPr id="10" name="Picture 2" descr="C:\Users\ekodoradca\Desktop\WIZUALIZACJA\herb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795" y="589330"/>
            <a:ext cx="1052885" cy="1183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Obiek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7720446"/>
              </p:ext>
            </p:extLst>
          </p:nvPr>
        </p:nvGraphicFramePr>
        <p:xfrm>
          <a:off x="2771800" y="188640"/>
          <a:ext cx="6096000" cy="1258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8" name="Acrobat Document" r:id="rId7" imgW="11582186" imgH="2390638" progId="Acrobat.Document.DC">
                  <p:embed/>
                </p:oleObj>
              </mc:Choice>
              <mc:Fallback>
                <p:oleObj name="Acrobat Document" r:id="rId7" imgW="11582186" imgH="2390638" progId="Acrobat.Document.DC">
                  <p:embed/>
                  <p:pic>
                    <p:nvPicPr>
                      <p:cNvPr id="0" name="Obiek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1800" y="188640"/>
                        <a:ext cx="6096000" cy="1258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88922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555776" y="274638"/>
            <a:ext cx="6131024" cy="906435"/>
          </a:xfrm>
        </p:spPr>
        <p:txBody>
          <a:bodyPr>
            <a:normAutofit/>
          </a:bodyPr>
          <a:lstStyle/>
          <a:p>
            <a:pPr algn="r"/>
            <a:r>
              <a:rPr lang="pl-PL" b="1" i="1" dirty="0" smtClean="0">
                <a:solidFill>
                  <a:schemeClr val="tx2"/>
                </a:solidFill>
              </a:rPr>
              <a:t>       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691680" y="1181073"/>
            <a:ext cx="7344816" cy="879775"/>
          </a:xfrm>
          <a:solidFill>
            <a:schemeClr val="bg2">
              <a:lumMod val="9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pl-PL" sz="2400" b="1" i="1" dirty="0" smtClean="0"/>
              <a:t>Wybrane wyniki badania potrzeb edukacyjnych </a:t>
            </a:r>
          </a:p>
          <a:p>
            <a:pPr marL="0" indent="0" algn="ctr">
              <a:buNone/>
            </a:pPr>
            <a:r>
              <a:rPr lang="pl-PL" sz="2400" b="1" i="1" dirty="0" smtClean="0"/>
              <a:t>w zakresie uchwały antysmogowej</a:t>
            </a:r>
            <a:endParaRPr lang="pl-PL" sz="2400" b="1" i="1" dirty="0"/>
          </a:p>
        </p:txBody>
      </p:sp>
      <p:pic>
        <p:nvPicPr>
          <p:cNvPr id="4" name="Picture 2" descr="C:\Users\ekodoradca\Desktop\WIZUALIZACJA\herb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795" y="589330"/>
            <a:ext cx="1052885" cy="1183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ole tekstowe 4"/>
          <p:cNvSpPr txBox="1"/>
          <p:nvPr/>
        </p:nvSpPr>
        <p:spPr>
          <a:xfrm>
            <a:off x="1165237" y="2434491"/>
            <a:ext cx="75336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/>
              <a:t>Czy wiesz (wie Pan/Pani), że Sejmik Województwa Mazowieckiego uchwalił Uchwałę Antysmogową ?</a:t>
            </a:r>
            <a:endParaRPr lang="pl-PL" sz="2400" dirty="0"/>
          </a:p>
        </p:txBody>
      </p:sp>
      <p:graphicFrame>
        <p:nvGraphicFramePr>
          <p:cNvPr id="6" name="Wykres 5"/>
          <p:cNvGraphicFramePr/>
          <p:nvPr>
            <p:extLst>
              <p:ext uri="{D42A27DB-BD31-4B8C-83A1-F6EECF244321}">
                <p14:modId xmlns:p14="http://schemas.microsoft.com/office/powerpoint/2010/main" val="3257651927"/>
              </p:ext>
            </p:extLst>
          </p:nvPr>
        </p:nvGraphicFramePr>
        <p:xfrm>
          <a:off x="1165237" y="3106590"/>
          <a:ext cx="7007162" cy="3490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Obi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373579"/>
              </p:ext>
            </p:extLst>
          </p:nvPr>
        </p:nvGraphicFramePr>
        <p:xfrm>
          <a:off x="2771800" y="0"/>
          <a:ext cx="6096000" cy="1258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2" name="Acrobat Document" r:id="rId5" imgW="11582186" imgH="2390638" progId="Acrobat.Document.DC">
                  <p:embed/>
                </p:oleObj>
              </mc:Choice>
              <mc:Fallback>
                <p:oleObj name="Acrobat Document" r:id="rId5" imgW="11582186" imgH="2390638" progId="Acrobat.Document.DC">
                  <p:embed/>
                  <p:pic>
                    <p:nvPicPr>
                      <p:cNvPr id="0" name="Obiek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1800" y="0"/>
                        <a:ext cx="6096000" cy="1258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87862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699792" y="274638"/>
            <a:ext cx="5987008" cy="1143000"/>
          </a:xfrm>
        </p:spPr>
        <p:txBody>
          <a:bodyPr/>
          <a:lstStyle/>
          <a:p>
            <a:pPr algn="r"/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835696" y="1412776"/>
            <a:ext cx="6851104" cy="12961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l-PL" sz="2400" b="1" dirty="0"/>
              <a:t>Czy wiesz, że w Województwie Mazowieckim obowiązują określone terminy na wymianę starych kotłów tzw. kopciuchów na nowe kotły, zgodnie z założeniami </a:t>
            </a:r>
            <a:r>
              <a:rPr lang="pl-PL" sz="2400" b="1" dirty="0" err="1"/>
              <a:t>ekoprojektu</a:t>
            </a:r>
            <a:r>
              <a:rPr lang="pl-PL" sz="2400" b="1" dirty="0"/>
              <a:t>?</a:t>
            </a:r>
            <a:endParaRPr lang="pl-PL" sz="2400" dirty="0"/>
          </a:p>
        </p:txBody>
      </p:sp>
      <p:pic>
        <p:nvPicPr>
          <p:cNvPr id="4" name="Picture 2" descr="C:\Users\ekodoradca\Desktop\WIZUALIZACJA\herb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795" y="589330"/>
            <a:ext cx="1052885" cy="1183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Wykres 5"/>
          <p:cNvGraphicFramePr/>
          <p:nvPr>
            <p:extLst>
              <p:ext uri="{D42A27DB-BD31-4B8C-83A1-F6EECF244321}">
                <p14:modId xmlns:p14="http://schemas.microsoft.com/office/powerpoint/2010/main" val="2923141862"/>
              </p:ext>
            </p:extLst>
          </p:nvPr>
        </p:nvGraphicFramePr>
        <p:xfrm>
          <a:off x="1165237" y="2708920"/>
          <a:ext cx="7367203" cy="3816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Obi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8461191"/>
              </p:ext>
            </p:extLst>
          </p:nvPr>
        </p:nvGraphicFramePr>
        <p:xfrm>
          <a:off x="2627784" y="260648"/>
          <a:ext cx="6096000" cy="1258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5" name="Acrobat Document" r:id="rId5" imgW="11582186" imgH="2390638" progId="Acrobat.Document.DC">
                  <p:embed/>
                </p:oleObj>
              </mc:Choice>
              <mc:Fallback>
                <p:oleObj name="Acrobat Document" r:id="rId5" imgW="11582186" imgH="2390638" progId="Acrobat.Document.DC">
                  <p:embed/>
                  <p:pic>
                    <p:nvPicPr>
                      <p:cNvPr id="0" name="Obiek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784" y="260648"/>
                        <a:ext cx="6096000" cy="1258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79235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979712" y="274638"/>
            <a:ext cx="6707088" cy="1143000"/>
          </a:xfrm>
        </p:spPr>
        <p:txBody>
          <a:bodyPr/>
          <a:lstStyle/>
          <a:p>
            <a:pPr algn="r"/>
            <a:r>
              <a:rPr lang="pl-PL" b="1" i="1" dirty="0" smtClean="0">
                <a:solidFill>
                  <a:schemeClr val="tx2"/>
                </a:solidFill>
              </a:rPr>
              <a:t>        </a:t>
            </a:r>
            <a:endParaRPr lang="pl-PL" dirty="0"/>
          </a:p>
        </p:txBody>
      </p:sp>
      <p:pic>
        <p:nvPicPr>
          <p:cNvPr id="3" name="Picture 2" descr="C:\Users\ekodoradca\Desktop\WIZUALIZACJA\herb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795" y="589330"/>
            <a:ext cx="1052885" cy="1183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ole tekstowe 3"/>
          <p:cNvSpPr txBox="1"/>
          <p:nvPr/>
        </p:nvSpPr>
        <p:spPr>
          <a:xfrm>
            <a:off x="2123728" y="1340768"/>
            <a:ext cx="66247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/>
              <a:t>Czy,  Twoim zdaniem, kocioł klasy 5 jest bardziej ekologiczny niż kocioł klasy 4  i  kocioł klasy 3? </a:t>
            </a:r>
            <a:r>
              <a:rPr lang="pl-PL" sz="2400" dirty="0"/>
              <a:t>(pytanie </a:t>
            </a:r>
            <a:r>
              <a:rPr lang="pl-PL" sz="2400" dirty="0" smtClean="0"/>
              <a:t>skierowane w </a:t>
            </a:r>
            <a:r>
              <a:rPr lang="pl-PL" sz="2400" dirty="0"/>
              <a:t>ankiecie dla młodzieży)</a:t>
            </a:r>
          </a:p>
        </p:txBody>
      </p:sp>
      <p:graphicFrame>
        <p:nvGraphicFramePr>
          <p:cNvPr id="5" name="Wykres 4"/>
          <p:cNvGraphicFramePr/>
          <p:nvPr>
            <p:extLst>
              <p:ext uri="{D42A27DB-BD31-4B8C-83A1-F6EECF244321}">
                <p14:modId xmlns:p14="http://schemas.microsoft.com/office/powerpoint/2010/main" val="1495894936"/>
              </p:ext>
            </p:extLst>
          </p:nvPr>
        </p:nvGraphicFramePr>
        <p:xfrm>
          <a:off x="1403648" y="2794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Obiek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2644057"/>
              </p:ext>
            </p:extLst>
          </p:nvPr>
        </p:nvGraphicFramePr>
        <p:xfrm>
          <a:off x="2632183" y="103377"/>
          <a:ext cx="6096000" cy="1258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9" name="Acrobat Document" r:id="rId5" imgW="11582186" imgH="2390638" progId="Acrobat.Document.DC">
                  <p:embed/>
                </p:oleObj>
              </mc:Choice>
              <mc:Fallback>
                <p:oleObj name="Acrobat Document" r:id="rId5" imgW="11582186" imgH="2390638" progId="Acrobat.Document.DC">
                  <p:embed/>
                  <p:pic>
                    <p:nvPicPr>
                      <p:cNvPr id="0" name="Obiek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2183" y="103377"/>
                        <a:ext cx="6096000" cy="1258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0624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483768" y="440680"/>
            <a:ext cx="6120680" cy="900088"/>
          </a:xfrm>
        </p:spPr>
        <p:txBody>
          <a:bodyPr>
            <a:normAutofit/>
          </a:bodyPr>
          <a:lstStyle/>
          <a:p>
            <a:pPr algn="r"/>
            <a:r>
              <a:rPr lang="pl-PL" b="1" i="1" dirty="0" smtClean="0">
                <a:solidFill>
                  <a:schemeClr val="tx2"/>
                </a:solidFill>
              </a:rPr>
              <a:t>            </a:t>
            </a:r>
            <a:endParaRPr lang="pl-PL" dirty="0"/>
          </a:p>
        </p:txBody>
      </p:sp>
      <p:sp>
        <p:nvSpPr>
          <p:cNvPr id="3" name="pole tekstowe 2"/>
          <p:cNvSpPr txBox="1"/>
          <p:nvPr/>
        </p:nvSpPr>
        <p:spPr>
          <a:xfrm>
            <a:off x="1691680" y="1340768"/>
            <a:ext cx="7200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/>
              <a:t>Co, Twoim (Pani/Pana) zdaniem,  jest największym źródłem niskiej emisji- potocznie smogu-  w Mieście Płońsk   ?  -</a:t>
            </a:r>
            <a:r>
              <a:rPr lang="pl-PL" sz="2400" i="1" dirty="0"/>
              <a:t>proszę </a:t>
            </a:r>
            <a:r>
              <a:rPr lang="pl-PL" sz="2400" i="1" dirty="0" smtClean="0"/>
              <a:t>zaznaczyć </a:t>
            </a:r>
            <a:r>
              <a:rPr lang="pl-PL" sz="2400" i="1" dirty="0"/>
              <a:t>tylko jedną </a:t>
            </a:r>
            <a:r>
              <a:rPr lang="pl-PL" sz="2400" i="1" dirty="0" smtClean="0"/>
              <a:t>odpowiedź </a:t>
            </a:r>
            <a:endParaRPr lang="pl-PL" sz="2400" dirty="0"/>
          </a:p>
        </p:txBody>
      </p:sp>
      <p:pic>
        <p:nvPicPr>
          <p:cNvPr id="4" name="Picture 2" descr="C:\Users\ekodoradca\Desktop\WIZUALIZACJA\herb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795" y="589330"/>
            <a:ext cx="1052885" cy="1183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Wykres 4"/>
          <p:cNvGraphicFramePr/>
          <p:nvPr>
            <p:extLst>
              <p:ext uri="{D42A27DB-BD31-4B8C-83A1-F6EECF244321}">
                <p14:modId xmlns:p14="http://schemas.microsoft.com/office/powerpoint/2010/main" val="1596399234"/>
              </p:ext>
            </p:extLst>
          </p:nvPr>
        </p:nvGraphicFramePr>
        <p:xfrm>
          <a:off x="1043608" y="2408114"/>
          <a:ext cx="7461597" cy="39732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Obiek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0589794"/>
              </p:ext>
            </p:extLst>
          </p:nvPr>
        </p:nvGraphicFramePr>
        <p:xfrm>
          <a:off x="2627784" y="188640"/>
          <a:ext cx="6096000" cy="1258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2" name="Acrobat Document" r:id="rId5" imgW="11582186" imgH="2390638" progId="Acrobat.Document.DC">
                  <p:embed/>
                </p:oleObj>
              </mc:Choice>
              <mc:Fallback>
                <p:oleObj name="Acrobat Document" r:id="rId5" imgW="11582186" imgH="2390638" progId="Acrobat.Document.DC">
                  <p:embed/>
                  <p:pic>
                    <p:nvPicPr>
                      <p:cNvPr id="0" name="Obiek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784" y="188640"/>
                        <a:ext cx="6096000" cy="1258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91145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="" xmlns:a16="http://schemas.microsoft.com/office/drawing/2014/main" id="{154A2C64-8F4B-40E2-97C5-D9A02A6CB80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1452" y="836712"/>
            <a:ext cx="4879020" cy="4537228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691680" y="274638"/>
            <a:ext cx="3888432" cy="1066130"/>
          </a:xfrm>
        </p:spPr>
        <p:txBody>
          <a:bodyPr>
            <a:normAutofit/>
          </a:bodyPr>
          <a:lstStyle/>
          <a:p>
            <a:pPr algn="l"/>
            <a:r>
              <a:rPr lang="pl-PL" sz="2800" b="1" i="1" dirty="0" smtClean="0">
                <a:solidFill>
                  <a:schemeClr val="tx2"/>
                </a:solidFill>
              </a:rPr>
              <a:t>   </a:t>
            </a:r>
            <a:endParaRPr lang="pl-PL" sz="28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043608" y="2564904"/>
            <a:ext cx="1755689" cy="3448208"/>
          </a:xfrm>
        </p:spPr>
        <p:txBody>
          <a:bodyPr>
            <a:normAutofit fontScale="32500" lnSpcReduction="20000"/>
          </a:bodyPr>
          <a:lstStyle/>
          <a:p>
            <a:pPr marL="0" indent="0" algn="ctr">
              <a:buNone/>
            </a:pPr>
            <a:endParaRPr lang="pl-PL" b="1" i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endParaRPr lang="pl-PL" b="1" i="1" dirty="0" smtClean="0"/>
          </a:p>
          <a:p>
            <a:pPr marL="0" indent="0">
              <a:buNone/>
            </a:pPr>
            <a:endParaRPr lang="pl-PL" b="1" i="1" dirty="0"/>
          </a:p>
          <a:p>
            <a:pPr marL="0" indent="0">
              <a:buNone/>
            </a:pPr>
            <a:endParaRPr lang="pl-PL" b="1" i="1" dirty="0" smtClean="0"/>
          </a:p>
          <a:p>
            <a:pPr marL="0" indent="0">
              <a:buNone/>
            </a:pPr>
            <a:endParaRPr lang="pl-PL" b="1" i="1" dirty="0"/>
          </a:p>
          <a:p>
            <a:pPr marL="0" indent="0">
              <a:buNone/>
            </a:pPr>
            <a:endParaRPr lang="pl-PL" b="1" i="1" dirty="0" smtClean="0"/>
          </a:p>
          <a:p>
            <a:pPr marL="0" indent="0">
              <a:buNone/>
            </a:pPr>
            <a:endParaRPr lang="pl-PL" b="1" i="1" dirty="0"/>
          </a:p>
          <a:p>
            <a:pPr marL="0" indent="0" algn="ctr">
              <a:buNone/>
            </a:pPr>
            <a:r>
              <a:rPr lang="pl-PL" sz="6000" b="1" i="1" dirty="0" smtClean="0">
                <a:solidFill>
                  <a:schemeClr val="tx2"/>
                </a:solidFill>
              </a:rPr>
              <a:t>Dziękuję </a:t>
            </a:r>
            <a:r>
              <a:rPr lang="pl-PL" sz="6000" b="1" i="1" dirty="0">
                <a:solidFill>
                  <a:schemeClr val="tx2"/>
                </a:solidFill>
              </a:rPr>
              <a:t>za </a:t>
            </a:r>
            <a:r>
              <a:rPr lang="pl-PL" sz="6000" b="1" i="1" dirty="0" smtClean="0">
                <a:solidFill>
                  <a:schemeClr val="tx2"/>
                </a:solidFill>
              </a:rPr>
              <a:t>uwagę</a:t>
            </a:r>
          </a:p>
          <a:p>
            <a:pPr marL="0" indent="0" algn="ctr">
              <a:buNone/>
            </a:pPr>
            <a:endParaRPr lang="pl-PL" sz="4200" b="1" i="1" dirty="0" smtClean="0">
              <a:solidFill>
                <a:schemeClr val="tx2"/>
              </a:solidFill>
            </a:endParaRPr>
          </a:p>
          <a:p>
            <a:pPr marL="0" indent="0" algn="ctr">
              <a:buNone/>
            </a:pPr>
            <a:r>
              <a:rPr lang="pl-PL" sz="4900" b="1" i="1" dirty="0" smtClean="0">
                <a:solidFill>
                  <a:schemeClr val="tx2"/>
                </a:solidFill>
              </a:rPr>
              <a:t>     </a:t>
            </a:r>
            <a:r>
              <a:rPr lang="pl-PL" sz="4900" b="1" i="1" dirty="0" err="1" smtClean="0">
                <a:solidFill>
                  <a:schemeClr val="tx2"/>
                </a:solidFill>
              </a:rPr>
              <a:t>Ekodoradca</a:t>
            </a:r>
            <a:r>
              <a:rPr lang="pl-PL" sz="4900" b="1" i="1" dirty="0" smtClean="0">
                <a:solidFill>
                  <a:schemeClr val="tx2"/>
                </a:solidFill>
              </a:rPr>
              <a:t> </a:t>
            </a:r>
          </a:p>
          <a:p>
            <a:pPr marL="0" indent="0" algn="ctr">
              <a:buNone/>
            </a:pPr>
            <a:r>
              <a:rPr lang="pl-PL" sz="4900" b="1" i="1" dirty="0" smtClean="0">
                <a:solidFill>
                  <a:schemeClr val="tx2"/>
                </a:solidFill>
              </a:rPr>
              <a:t>Alina </a:t>
            </a:r>
            <a:r>
              <a:rPr lang="pl-PL" sz="4900" b="1" i="1" dirty="0" err="1" smtClean="0">
                <a:solidFill>
                  <a:schemeClr val="tx2"/>
                </a:solidFill>
              </a:rPr>
              <a:t>Braulińska</a:t>
            </a:r>
            <a:endParaRPr lang="pl-PL" sz="4900" b="1" i="1" dirty="0" smtClean="0">
              <a:solidFill>
                <a:schemeClr val="tx2"/>
              </a:solidFill>
            </a:endParaRPr>
          </a:p>
          <a:p>
            <a:pPr marL="0" indent="0" algn="ctr">
              <a:buNone/>
            </a:pPr>
            <a:endParaRPr lang="pl-PL" sz="4900" b="1" i="1" dirty="0" smtClean="0">
              <a:solidFill>
                <a:schemeClr val="tx2"/>
              </a:solidFill>
            </a:endParaRPr>
          </a:p>
          <a:p>
            <a:pPr marL="0" indent="0" algn="ctr">
              <a:buNone/>
            </a:pPr>
            <a:r>
              <a:rPr lang="pl-PL" sz="4900" b="1" i="1" dirty="0" smtClean="0">
                <a:solidFill>
                  <a:schemeClr val="tx2"/>
                </a:solidFill>
              </a:rPr>
              <a:t>Listopad 2024 r </a:t>
            </a:r>
            <a:endParaRPr lang="pl-PL" sz="4900" b="1" i="1" dirty="0">
              <a:solidFill>
                <a:schemeClr val="tx2"/>
              </a:solidFill>
            </a:endParaRPr>
          </a:p>
          <a:p>
            <a:pPr marL="0" indent="0" algn="ctr">
              <a:buNone/>
            </a:pPr>
            <a:endParaRPr lang="pl-PL" sz="4900" i="1" dirty="0" smtClean="0"/>
          </a:p>
          <a:p>
            <a:pPr marL="0" indent="0" algn="ctr">
              <a:buNone/>
            </a:pPr>
            <a:endParaRPr lang="pl-PL" i="1" dirty="0"/>
          </a:p>
          <a:p>
            <a:pPr marL="0" indent="0" algn="ctr">
              <a:buNone/>
            </a:pPr>
            <a:r>
              <a:rPr lang="pl-PL" i="1" dirty="0" smtClean="0">
                <a:solidFill>
                  <a:schemeClr val="tx2">
                    <a:lumMod val="75000"/>
                  </a:schemeClr>
                </a:solidFill>
              </a:rPr>
              <a:t>	</a:t>
            </a:r>
          </a:p>
        </p:txBody>
      </p:sp>
      <p:pic>
        <p:nvPicPr>
          <p:cNvPr id="4" name="Picture 2" descr="C:\Users\ekodoradca\Desktop\WIZUALIZACJA\herb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700808"/>
            <a:ext cx="1052885" cy="1183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ekodoradca\Desktop\Poziomy podstawowy kolorowy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733256"/>
            <a:ext cx="8964487" cy="782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Obiek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9474145"/>
              </p:ext>
            </p:extLst>
          </p:nvPr>
        </p:nvGraphicFramePr>
        <p:xfrm>
          <a:off x="214704" y="247674"/>
          <a:ext cx="4789344" cy="10493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6" name="Acrobat Document" r:id="rId7" imgW="11582186" imgH="2390638" progId="Acrobat.Document.DC">
                  <p:embed/>
                </p:oleObj>
              </mc:Choice>
              <mc:Fallback>
                <p:oleObj name="Acrobat Document" r:id="rId7" imgW="11582186" imgH="2390638" progId="Acrobat.Document.DC">
                  <p:embed/>
                  <p:pic>
                    <p:nvPicPr>
                      <p:cNvPr id="0" name="Obiek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704" y="247674"/>
                        <a:ext cx="4789344" cy="104939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57719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555</Words>
  <Application>Microsoft Office PowerPoint</Application>
  <PresentationFormat>Pokaz na ekranie (4:3)</PresentationFormat>
  <Paragraphs>72</Paragraphs>
  <Slides>12</Slides>
  <Notes>3</Notes>
  <HiddenSlides>0</HiddenSlides>
  <MMClips>0</MMClips>
  <ScaleCrop>false</ScaleCrop>
  <HeadingPairs>
    <vt:vector size="6" baseType="variant">
      <vt:variant>
        <vt:lpstr>Motyw</vt:lpstr>
      </vt:variant>
      <vt:variant>
        <vt:i4>1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14" baseType="lpstr">
      <vt:lpstr>Motyw pakietu Office</vt:lpstr>
      <vt:lpstr>Adobe Acrobat Document</vt:lpstr>
      <vt:lpstr> </vt:lpstr>
      <vt:lpstr> </vt:lpstr>
      <vt:lpstr> </vt:lpstr>
      <vt:lpstr>Prezentacja programu PowerPoint</vt:lpstr>
      <vt:lpstr>Prezentacja programu PowerPoint</vt:lpstr>
      <vt:lpstr>Prezentacja programu PowerPoint</vt:lpstr>
      <vt:lpstr>Prezentacja programu PowerPoint</vt:lpstr>
      <vt:lpstr>        </vt:lpstr>
      <vt:lpstr>Prezentacja programu PowerPoint</vt:lpstr>
      <vt:lpstr>        </vt:lpstr>
      <vt:lpstr>            </vt:lpstr>
      <vt:lpstr>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Mazowsze bez smogu</dc:title>
  <dc:creator>ekodoradca</dc:creator>
  <cp:lastModifiedBy>ekodoradca</cp:lastModifiedBy>
  <cp:revision>23</cp:revision>
  <dcterms:created xsi:type="dcterms:W3CDTF">2024-11-18T14:07:58Z</dcterms:created>
  <dcterms:modified xsi:type="dcterms:W3CDTF">2024-11-20T07:45:07Z</dcterms:modified>
</cp:coreProperties>
</file>